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61" r:id="rId4"/>
    <p:sldId id="264" r:id="rId5"/>
    <p:sldId id="265" r:id="rId6"/>
    <p:sldId id="263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009A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7919B-C46B-4933-988A-71BB125F5C94}" type="datetimeFigureOut">
              <a:rPr lang="en-US" smtClean="0"/>
              <a:t>3/16/2021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AC04-B0F3-4019-A5E0-2897A74D4EA0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1778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7919B-C46B-4933-988A-71BB125F5C94}" type="datetimeFigureOut">
              <a:rPr lang="en-US" smtClean="0"/>
              <a:t>3/16/2021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AC04-B0F3-4019-A5E0-2897A74D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343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7919B-C46B-4933-988A-71BB125F5C94}" type="datetimeFigureOut">
              <a:rPr lang="en-US" smtClean="0"/>
              <a:t>3/16/2021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AC04-B0F3-4019-A5E0-2897A74D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0750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7919B-C46B-4933-988A-71BB125F5C94}" type="datetimeFigureOut">
              <a:rPr lang="en-US" smtClean="0"/>
              <a:t>3/16/2021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AC04-B0F3-4019-A5E0-2897A74D4EA0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098051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7919B-C46B-4933-988A-71BB125F5C94}" type="datetimeFigureOut">
              <a:rPr lang="en-US" smtClean="0"/>
              <a:t>3/16/2021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AC04-B0F3-4019-A5E0-2897A74D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758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7919B-C46B-4933-988A-71BB125F5C94}" type="datetimeFigureOut">
              <a:rPr lang="en-US" smtClean="0"/>
              <a:t>3/16/2021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AC04-B0F3-4019-A5E0-2897A74D4EA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62829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7919B-C46B-4933-988A-71BB125F5C94}" type="datetimeFigureOut">
              <a:rPr lang="en-US" smtClean="0"/>
              <a:t>3/16/2021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AC04-B0F3-4019-A5E0-2897A74D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355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7919B-C46B-4933-988A-71BB125F5C94}" type="datetimeFigureOut">
              <a:rPr lang="en-US" smtClean="0"/>
              <a:t>3/16/2021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AC04-B0F3-4019-A5E0-2897A74D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141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7919B-C46B-4933-988A-71BB125F5C94}" type="datetimeFigureOut">
              <a:rPr lang="en-US" smtClean="0"/>
              <a:t>3/16/2021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AC04-B0F3-4019-A5E0-2897A74D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178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7919B-C46B-4933-988A-71BB125F5C94}" type="datetimeFigureOut">
              <a:rPr lang="en-US" smtClean="0"/>
              <a:t>3/16/2021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AC04-B0F3-4019-A5E0-2897A74D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760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7919B-C46B-4933-988A-71BB125F5C94}" type="datetimeFigureOut">
              <a:rPr lang="en-US" smtClean="0"/>
              <a:t>3/16/2021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AC04-B0F3-4019-A5E0-2897A74D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500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7919B-C46B-4933-988A-71BB125F5C94}" type="datetimeFigureOut">
              <a:rPr lang="en-US" smtClean="0"/>
              <a:t>3/16/2021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AC04-B0F3-4019-A5E0-2897A74D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266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7919B-C46B-4933-988A-71BB125F5C94}" type="datetimeFigureOut">
              <a:rPr lang="en-US" smtClean="0"/>
              <a:t>3/16/2021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AC04-B0F3-4019-A5E0-2897A74D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146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7919B-C46B-4933-988A-71BB125F5C94}" type="datetimeFigureOut">
              <a:rPr lang="en-US" smtClean="0"/>
              <a:t>3/16/2021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AC04-B0F3-4019-A5E0-2897A74D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562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7919B-C46B-4933-988A-71BB125F5C94}" type="datetimeFigureOut">
              <a:rPr lang="en-US" smtClean="0"/>
              <a:t>3/16/2021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AC04-B0F3-4019-A5E0-2897A74D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927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7919B-C46B-4933-988A-71BB125F5C94}" type="datetimeFigureOut">
              <a:rPr lang="en-US" smtClean="0"/>
              <a:t>3/16/2021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AC04-B0F3-4019-A5E0-2897A74D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488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7919B-C46B-4933-988A-71BB125F5C94}" type="datetimeFigureOut">
              <a:rPr lang="en-US" smtClean="0"/>
              <a:t>3/16/2021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AC04-B0F3-4019-A5E0-2897A74D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043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C07919B-C46B-4933-988A-71BB125F5C94}" type="datetimeFigureOut">
              <a:rPr lang="en-US" smtClean="0"/>
              <a:t>3/16/2021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307AC04-B0F3-4019-A5E0-2897A74D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3186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Luray/Page County, Va. | Appalachian Trail Conservancy">
            <a:extLst>
              <a:ext uri="{FF2B5EF4-FFF2-40B4-BE49-F238E27FC236}">
                <a16:creationId xmlns:a16="http://schemas.microsoft.com/office/drawing/2014/main" id="{8894A8B3-2CDF-4F53-9C5B-45E740D30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ay be an image of text that says 'PAGE COUNTY, VA'">
            <a:extLst>
              <a:ext uri="{FF2B5EF4-FFF2-40B4-BE49-F238E27FC236}">
                <a16:creationId xmlns:a16="http://schemas.microsoft.com/office/drawing/2014/main" id="{2C5BC18C-238A-42A3-922E-90B9595B2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3482" y1="39977" x2="88277" y2="63189"/>
                        <a14:foregroundMark x1="10551" y1="65885" x2="87222" y2="35639"/>
                        <a14:foregroundMark x1="13130" y1="35991" x2="92028" y2="33411"/>
                        <a14:foregroundMark x1="89918" y1="33177" x2="86401" y2="69402"/>
                        <a14:foregroundMark x1="86401" y1="69402" x2="23212" y2="70106"/>
                        <a14:foregroundMark x1="22978" y1="70223" x2="13482" y2="36694"/>
                        <a14:foregroundMark x1="18523" y1="38335" x2="86166" y2="39273"/>
                        <a14:foregroundMark x1="22040" y1="57562" x2="85580" y2="56389"/>
                        <a14:foregroundMark x1="75029" y1="40328" x2="72098" y2="60844"/>
                        <a14:foregroundMark x1="74326" y1="49824" x2="84642" y2="46776"/>
                        <a14:foregroundMark x1="58968" y1="50879" x2="67761" y2="50645"/>
                        <a14:foregroundMark x1="64713" y1="58382" x2="67175" y2="43259"/>
                        <a14:foregroundMark x1="12896" y1="42556" x2="9027" y2="62485"/>
                        <a14:foregroundMark x1="11958" y1="65416" x2="33646" y2="79015"/>
                        <a14:foregroundMark x1="42790" y1="78664" x2="71512" y2="711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184" y="4282579"/>
            <a:ext cx="1803632" cy="180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72E19B0-5580-4853-BC1B-CDF363F7B0AA}"/>
              </a:ext>
            </a:extLst>
          </p:cNvPr>
          <p:cNvSpPr txBox="1"/>
          <p:nvPr/>
        </p:nvSpPr>
        <p:spPr>
          <a:xfrm>
            <a:off x="7508147" y="6642556"/>
            <a:ext cx="468385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800" dirty="0">
                <a:solidFill>
                  <a:schemeClr val="tx1">
                    <a:lumMod val="50000"/>
                  </a:schemeClr>
                </a:solidFill>
              </a:rPr>
              <a:t>https://appalachiantrail.org/wp-content/uploads/2019/11/lauraypagecounty-2.jpg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7CE824-FF15-4C26-B084-FD7A1791ED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952914"/>
            <a:ext cx="12192000" cy="2292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757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rgbClr val="33CCFF"/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8357D93-C97A-4478-BB1B-878F0AE75FBE}"/>
              </a:ext>
            </a:extLst>
          </p:cNvPr>
          <p:cNvSpPr txBox="1"/>
          <p:nvPr/>
        </p:nvSpPr>
        <p:spPr>
          <a:xfrm>
            <a:off x="861269" y="587632"/>
            <a:ext cx="83582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COST OF NON-MANDATED DEPARTMENTS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DE2C05-95BE-4DCE-9220-3F47695AAA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1" r="2961" b="7400"/>
          <a:stretch/>
        </p:blipFill>
        <p:spPr>
          <a:xfrm>
            <a:off x="10695470" y="5228131"/>
            <a:ext cx="837166" cy="1042237"/>
          </a:xfrm>
          <a:prstGeom prst="rect">
            <a:avLst/>
          </a:prstGeom>
        </p:spPr>
      </p:pic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12C5F60-9FCD-41FB-B302-80822101E5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2501907"/>
              </p:ext>
            </p:extLst>
          </p:nvPr>
        </p:nvGraphicFramePr>
        <p:xfrm>
          <a:off x="1097034" y="2597173"/>
          <a:ext cx="7886701" cy="300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7886835" imgH="3009847" progId="Excel.Sheet.12">
                  <p:embed/>
                </p:oleObj>
              </mc:Choice>
              <mc:Fallback>
                <p:oleObj name="Worksheet" r:id="rId3" imgW="7886835" imgH="3009847" progId="Excel.Sheet.1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12C5F60-9FCD-41FB-B302-80822101E5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7034" y="2597173"/>
                        <a:ext cx="7886701" cy="300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7945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rgbClr val="33CCFF"/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8357D93-C97A-4478-BB1B-878F0AE75FBE}"/>
              </a:ext>
            </a:extLst>
          </p:cNvPr>
          <p:cNvSpPr txBox="1"/>
          <p:nvPr/>
        </p:nvSpPr>
        <p:spPr>
          <a:xfrm>
            <a:off x="0" y="587632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LAW ENFORCEMENT FUNDING BY SOURCE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DE2C05-95BE-4DCE-9220-3F47695AAA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1" r="2961" b="7400"/>
          <a:stretch/>
        </p:blipFill>
        <p:spPr>
          <a:xfrm>
            <a:off x="10695470" y="5228131"/>
            <a:ext cx="837166" cy="1042237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DE3160E-6F41-460E-9939-239E60E476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3622721"/>
              </p:ext>
            </p:extLst>
          </p:nvPr>
        </p:nvGraphicFramePr>
        <p:xfrm>
          <a:off x="733425" y="1833563"/>
          <a:ext cx="6534150" cy="309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6534098" imgH="3095452" progId="Excel.Sheet.12">
                  <p:embed/>
                </p:oleObj>
              </mc:Choice>
              <mc:Fallback>
                <p:oleObj name="Worksheet" r:id="rId3" imgW="6534098" imgH="309545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3425" y="1833563"/>
                        <a:ext cx="6534150" cy="309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B199308-6D2C-4ECD-A227-CDA5FBAB3DA9}"/>
              </a:ext>
            </a:extLst>
          </p:cNvPr>
          <p:cNvSpPr txBox="1"/>
          <p:nvPr/>
        </p:nvSpPr>
        <p:spPr>
          <a:xfrm>
            <a:off x="7641010" y="1737509"/>
            <a:ext cx="34730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Bahnschrift SemiBold SemiConden" panose="020B0502040204020203" pitchFamily="34" charset="0"/>
              </a:rPr>
              <a:t>Changes with law enforcement grants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Bahnschrift SemiBold SemiConden" panose="020B0502040204020203" pitchFamily="34" charset="0"/>
              </a:rPr>
              <a:t>ICAC Grant cut in half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Bahnschrift SemiBold SemiConden" panose="020B0502040204020203" pitchFamily="34" charset="0"/>
              </a:rPr>
              <a:t>New Drug Court Grant</a:t>
            </a:r>
          </a:p>
          <a:p>
            <a:endParaRPr lang="en-US" sz="2000" dirty="0">
              <a:latin typeface="Bahnschrift SemiBold SemiConden" panose="020B0502040204020203" pitchFamily="34" charset="0"/>
            </a:endParaRPr>
          </a:p>
          <a:p>
            <a:r>
              <a:rPr lang="en-US" sz="2000" dirty="0">
                <a:latin typeface="Bahnschrift SemiBold SemiConden" panose="020B0502040204020203" pitchFamily="34" charset="0"/>
              </a:rPr>
              <a:t>From FY21 to FY22, local funding increased from about 60% to 70%.</a:t>
            </a:r>
            <a:endParaRPr lang="en-US" dirty="0">
              <a:latin typeface="Bahnschrift SemiBold SemiConden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6769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rgbClr val="33CCFF"/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8357D93-C97A-4478-BB1B-878F0AE75FBE}"/>
              </a:ext>
            </a:extLst>
          </p:cNvPr>
          <p:cNvSpPr txBox="1"/>
          <p:nvPr/>
        </p:nvSpPr>
        <p:spPr>
          <a:xfrm>
            <a:off x="861269" y="587632"/>
            <a:ext cx="83582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SCHOOL FUNDING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DE2C05-95BE-4DCE-9220-3F47695AAA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1" r="2961" b="7400"/>
          <a:stretch/>
        </p:blipFill>
        <p:spPr>
          <a:xfrm>
            <a:off x="10695470" y="5228131"/>
            <a:ext cx="837166" cy="1042237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39CAD5F-F424-42CD-AA93-6A79BB05DC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568045"/>
              </p:ext>
            </p:extLst>
          </p:nvPr>
        </p:nvGraphicFramePr>
        <p:xfrm>
          <a:off x="906535" y="2033587"/>
          <a:ext cx="8267700" cy="279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8267685" imgH="2790798" progId="Excel.Sheet.12">
                  <p:embed/>
                </p:oleObj>
              </mc:Choice>
              <mc:Fallback>
                <p:oleObj name="Worksheet" r:id="rId3" imgW="8267685" imgH="279079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6535" y="2033587"/>
                        <a:ext cx="8267700" cy="2790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93953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rgbClr val="33CCFF"/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6CE9555-4193-46E7-91FD-24F67FC4CA16}"/>
              </a:ext>
            </a:extLst>
          </p:cNvPr>
          <p:cNvSpPr txBox="1"/>
          <p:nvPr/>
        </p:nvSpPr>
        <p:spPr>
          <a:xfrm>
            <a:off x="861269" y="587632"/>
            <a:ext cx="10469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HIGHLIGHTS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398271-42D0-45C1-8D41-4984A2C50E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1" r="2961" b="7400"/>
          <a:stretch/>
        </p:blipFill>
        <p:spPr>
          <a:xfrm>
            <a:off x="10695470" y="5228131"/>
            <a:ext cx="837166" cy="104223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C148397-C986-4773-82A4-CDE1F4D8945F}"/>
              </a:ext>
            </a:extLst>
          </p:cNvPr>
          <p:cNvSpPr txBox="1"/>
          <p:nvPr/>
        </p:nvSpPr>
        <p:spPr>
          <a:xfrm>
            <a:off x="861269" y="1659285"/>
            <a:ext cx="86602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Bahnschrift SemiBold SemiConden" panose="020B0502040204020203" pitchFamily="34" charset="0"/>
              </a:rPr>
              <a:t>At the end of FY20, the fund balance was $14 million, which is about 44% of the General Fund’s current approved expenditure budget.</a:t>
            </a:r>
          </a:p>
          <a:p>
            <a:endParaRPr lang="en-US" sz="2800" dirty="0">
              <a:latin typeface="Bahnschrift SemiBold SemiConden" panose="020B0502040204020203" pitchFamily="34" charset="0"/>
            </a:endParaRPr>
          </a:p>
          <a:p>
            <a:r>
              <a:rPr lang="en-US" sz="2800" dirty="0">
                <a:latin typeface="Bahnschrift SemiBold SemiConden" panose="020B0502040204020203" pitchFamily="34" charset="0"/>
              </a:rPr>
              <a:t>In FY20, the landfill made enough revenue to cover its expenses and debt service. Demand is still growing.</a:t>
            </a:r>
          </a:p>
        </p:txBody>
      </p:sp>
    </p:spTree>
    <p:extLst>
      <p:ext uri="{BB962C8B-B14F-4D97-AF65-F5344CB8AC3E}">
        <p14:creationId xmlns:p14="http://schemas.microsoft.com/office/powerpoint/2010/main" val="2864666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rgbClr val="33CCFF"/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6CE9555-4193-46E7-91FD-24F67FC4CA16}"/>
              </a:ext>
            </a:extLst>
          </p:cNvPr>
          <p:cNvSpPr txBox="1"/>
          <p:nvPr/>
        </p:nvSpPr>
        <p:spPr>
          <a:xfrm>
            <a:off x="861269" y="587632"/>
            <a:ext cx="10469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BUDGET CALENDAR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398271-42D0-45C1-8D41-4984A2C50E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1" r="2961" b="7400"/>
          <a:stretch/>
        </p:blipFill>
        <p:spPr>
          <a:xfrm>
            <a:off x="10695470" y="5228131"/>
            <a:ext cx="837166" cy="1042237"/>
          </a:xfrm>
          <a:prstGeom prst="rect">
            <a:avLst/>
          </a:prstGeom>
        </p:spPr>
      </p:pic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9B79668-C424-4D17-80B7-7BCB9825A5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5289483"/>
              </p:ext>
            </p:extLst>
          </p:nvPr>
        </p:nvGraphicFramePr>
        <p:xfrm>
          <a:off x="861269" y="2281237"/>
          <a:ext cx="8410575" cy="229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8410684" imgH="2295512" progId="Excel.Sheet.12">
                  <p:embed/>
                </p:oleObj>
              </mc:Choice>
              <mc:Fallback>
                <p:oleObj name="Worksheet" r:id="rId3" imgW="8410684" imgH="229551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1269" y="2281237"/>
                        <a:ext cx="8410575" cy="2295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8468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rgbClr val="33CCFF"/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6CE9555-4193-46E7-91FD-24F67FC4CA16}"/>
              </a:ext>
            </a:extLst>
          </p:cNvPr>
          <p:cNvSpPr txBox="1"/>
          <p:nvPr/>
        </p:nvSpPr>
        <p:spPr>
          <a:xfrm>
            <a:off x="861269" y="587632"/>
            <a:ext cx="10469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BUDG</a:t>
            </a:r>
            <a:r>
              <a:rPr lang="en-US" sz="4400" spc="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E</a:t>
            </a:r>
            <a:r>
              <a:rPr lang="en-US" sz="4400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T PROPOSAL GUIDELINES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398271-42D0-45C1-8D41-4984A2C50E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1" r="2961" b="7400"/>
          <a:stretch/>
        </p:blipFill>
        <p:spPr>
          <a:xfrm>
            <a:off x="10695470" y="5228131"/>
            <a:ext cx="837166" cy="104223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C148397-C986-4773-82A4-CDE1F4D8945F}"/>
              </a:ext>
            </a:extLst>
          </p:cNvPr>
          <p:cNvSpPr txBox="1"/>
          <p:nvPr/>
        </p:nvSpPr>
        <p:spPr>
          <a:xfrm>
            <a:off x="861269" y="1659285"/>
            <a:ext cx="86602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2800" dirty="0">
                <a:latin typeface="Bahnschrift SemiBold SemiConden" panose="020B0502040204020203" pitchFamily="34" charset="0"/>
              </a:rPr>
              <a:t>Departments should provide a budget with no service increases, if possible.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2800" dirty="0">
                <a:latin typeface="Bahnschrift SemiBold SemiConden" panose="020B0502040204020203" pitchFamily="34" charset="0"/>
              </a:rPr>
              <a:t>Program expansions were to be fully justified with a funding plan.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2800" dirty="0">
                <a:latin typeface="Bahnschrift SemiBold SemiConden" panose="020B0502040204020203" pitchFamily="34" charset="0"/>
              </a:rPr>
              <a:t>Line by line department reviews with County Administrator, Budget Officer, and Department Head.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2800" dirty="0">
                <a:latin typeface="Bahnschrift SemiBold SemiConden" panose="020B0502040204020203" pitchFamily="34" charset="0"/>
              </a:rPr>
              <a:t>CIP expenditures were selected by importance or mandate.</a:t>
            </a:r>
          </a:p>
        </p:txBody>
      </p:sp>
    </p:spTree>
    <p:extLst>
      <p:ext uri="{BB962C8B-B14F-4D97-AF65-F5344CB8AC3E}">
        <p14:creationId xmlns:p14="http://schemas.microsoft.com/office/powerpoint/2010/main" val="367315215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rgbClr val="33CCFF"/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8357D93-C97A-4478-BB1B-878F0AE75FBE}"/>
              </a:ext>
            </a:extLst>
          </p:cNvPr>
          <p:cNvSpPr txBox="1"/>
          <p:nvPr/>
        </p:nvSpPr>
        <p:spPr>
          <a:xfrm>
            <a:off x="861269" y="587632"/>
            <a:ext cx="10469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FACTORS IN PREPARING THE FY22 BUDGET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DE2C05-95BE-4DCE-9220-3F47695AAA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1" r="2961" b="7400"/>
          <a:stretch/>
        </p:blipFill>
        <p:spPr>
          <a:xfrm>
            <a:off x="10695470" y="5228131"/>
            <a:ext cx="837166" cy="104223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F581A70-F658-431C-AE42-F4FD15A51568}"/>
              </a:ext>
            </a:extLst>
          </p:cNvPr>
          <p:cNvSpPr txBox="1"/>
          <p:nvPr/>
        </p:nvSpPr>
        <p:spPr>
          <a:xfrm>
            <a:off x="861268" y="2209819"/>
            <a:ext cx="1036320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2800" dirty="0">
                <a:latin typeface="Bahnschrift SemiBold SemiConden" panose="020B0502040204020203" pitchFamily="34" charset="0"/>
              </a:rPr>
              <a:t>Reassessment values will bring in needed revenue</a:t>
            </a:r>
          </a:p>
          <a:p>
            <a:r>
              <a:rPr lang="en-US" sz="2400" dirty="0">
                <a:latin typeface="Bahnschrift SemiBold SemiConden" panose="020B0502040204020203" pitchFamily="34" charset="0"/>
              </a:rPr>
              <a:t>			Estimated additional $1.58 million in revenue</a:t>
            </a:r>
          </a:p>
          <a:p>
            <a:pPr lvl="1"/>
            <a:r>
              <a:rPr lang="en-US" sz="2400" dirty="0">
                <a:latin typeface="Bahnschrift SemiBold SemiConden" panose="020B0502040204020203" pitchFamily="34" charset="0"/>
              </a:rPr>
              <a:t>		Nearly $10.2 million in new construction value</a:t>
            </a:r>
          </a:p>
          <a:p>
            <a:pPr marL="742950" indent="-742950">
              <a:buFont typeface="+mj-lt"/>
              <a:buAutoNum type="arabicPeriod"/>
            </a:pPr>
            <a:endParaRPr lang="en-US" sz="2800" dirty="0">
              <a:latin typeface="Bahnschrift SemiBold SemiConden" panose="020B0502040204020203" pitchFamily="34" charset="0"/>
            </a:endParaRPr>
          </a:p>
          <a:p>
            <a:pPr marL="742950" indent="-742950">
              <a:buFont typeface="+mj-lt"/>
              <a:buAutoNum type="arabicPeriod" startAt="2"/>
            </a:pPr>
            <a:r>
              <a:rPr lang="en-US" sz="2800" dirty="0">
                <a:latin typeface="Bahnschrift SemiBold SemiConden" panose="020B0502040204020203" pitchFamily="34" charset="0"/>
              </a:rPr>
              <a:t>County can now impose a cigarette tax</a:t>
            </a:r>
          </a:p>
          <a:p>
            <a:r>
              <a:rPr lang="en-US" sz="2400" dirty="0">
                <a:latin typeface="Bahnschrift SemiBold SemiConden" panose="020B0502040204020203" pitchFamily="34" charset="0"/>
              </a:rPr>
              <a:t>			Estimated $50,000 in revenue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14A6FF-B541-4838-B6D8-974AE0D66EB8}"/>
              </a:ext>
            </a:extLst>
          </p:cNvPr>
          <p:cNvSpPr txBox="1"/>
          <p:nvPr/>
        </p:nvSpPr>
        <p:spPr>
          <a:xfrm>
            <a:off x="861269" y="1123459"/>
            <a:ext cx="10469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pc="1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REVENUE CHANGES</a:t>
            </a:r>
          </a:p>
        </p:txBody>
      </p:sp>
    </p:spTree>
    <p:extLst>
      <p:ext uri="{BB962C8B-B14F-4D97-AF65-F5344CB8AC3E}">
        <p14:creationId xmlns:p14="http://schemas.microsoft.com/office/powerpoint/2010/main" val="3644836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rgbClr val="33CCFF"/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8357D93-C97A-4478-BB1B-878F0AE75FBE}"/>
              </a:ext>
            </a:extLst>
          </p:cNvPr>
          <p:cNvSpPr txBox="1"/>
          <p:nvPr/>
        </p:nvSpPr>
        <p:spPr>
          <a:xfrm>
            <a:off x="861269" y="587632"/>
            <a:ext cx="10469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FACTORS IN PREPARING THE FY22 BUDGET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DE2C05-95BE-4DCE-9220-3F47695AAA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1" r="2961" b="7400"/>
          <a:stretch/>
        </p:blipFill>
        <p:spPr>
          <a:xfrm>
            <a:off x="10695470" y="5228131"/>
            <a:ext cx="837166" cy="104223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F581A70-F658-431C-AE42-F4FD15A51568}"/>
              </a:ext>
            </a:extLst>
          </p:cNvPr>
          <p:cNvSpPr txBox="1"/>
          <p:nvPr/>
        </p:nvSpPr>
        <p:spPr>
          <a:xfrm>
            <a:off x="861268" y="2209819"/>
            <a:ext cx="947396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2400" dirty="0">
                <a:latin typeface="Bahnschrift SemiBold SemiConden" panose="020B0502040204020203" pitchFamily="34" charset="0"/>
              </a:rPr>
              <a:t>5% pay increase planned</a:t>
            </a:r>
          </a:p>
          <a:p>
            <a:r>
              <a:rPr lang="en-US" sz="2000" dirty="0">
                <a:latin typeface="Bahnschrift SemiBold SemiConden" panose="020B0502040204020203" pitchFamily="34" charset="0"/>
              </a:rPr>
              <a:t>			Partially funded by Comp Board</a:t>
            </a:r>
          </a:p>
          <a:p>
            <a:pPr marL="742950" indent="-742950">
              <a:buFont typeface="+mj-lt"/>
              <a:buAutoNum type="arabicPeriod"/>
            </a:pPr>
            <a:endParaRPr lang="en-US" sz="800" dirty="0">
              <a:latin typeface="Bahnschrift SemiBold SemiConden" panose="020B0502040204020203" pitchFamily="34" charset="0"/>
            </a:endParaRPr>
          </a:p>
          <a:p>
            <a:pPr marL="742950" indent="-742950">
              <a:buFont typeface="+mj-lt"/>
              <a:buAutoNum type="arabicPeriod" startAt="2"/>
            </a:pPr>
            <a:r>
              <a:rPr lang="en-US" sz="2400" dirty="0">
                <a:latin typeface="Bahnschrift SemiBold SemiConden" panose="020B0502040204020203" pitchFamily="34" charset="0"/>
              </a:rPr>
              <a:t>Projected higher health insurance cost</a:t>
            </a:r>
          </a:p>
          <a:p>
            <a:pPr lvl="2"/>
            <a:r>
              <a:rPr lang="en-US" sz="2000" dirty="0">
                <a:latin typeface="Bahnschrift SemiBold SemiConden" panose="020B0502040204020203" pitchFamily="34" charset="0"/>
              </a:rPr>
              <a:t>	Estimated 12% increase</a:t>
            </a:r>
            <a:endParaRPr lang="en-US" dirty="0">
              <a:latin typeface="Bahnschrift SemiBold SemiConden" panose="020B0502040204020203" pitchFamily="34" charset="0"/>
            </a:endParaRPr>
          </a:p>
          <a:p>
            <a:pPr marL="742950" indent="-742950">
              <a:buFont typeface="+mj-lt"/>
              <a:buAutoNum type="arabicPeriod" startAt="2"/>
            </a:pPr>
            <a:endParaRPr lang="en-US" sz="800" dirty="0">
              <a:latin typeface="Bahnschrift SemiBold SemiConden" panose="020B0502040204020203" pitchFamily="34" charset="0"/>
            </a:endParaRPr>
          </a:p>
          <a:p>
            <a:pPr marL="742950" indent="-742950">
              <a:buFont typeface="+mj-lt"/>
              <a:buAutoNum type="arabicPeriod" startAt="2"/>
            </a:pPr>
            <a:r>
              <a:rPr lang="en-US" sz="2400" dirty="0">
                <a:latin typeface="Bahnschrift SemiBold SemiConden" panose="020B0502040204020203" pitchFamily="34" charset="0"/>
              </a:rPr>
              <a:t>New employees</a:t>
            </a:r>
          </a:p>
          <a:p>
            <a:pPr lvl="1"/>
            <a:r>
              <a:rPr lang="en-US" sz="2000" dirty="0">
                <a:latin typeface="Bahnschrift SemiBold SemiConden" panose="020B0502040204020203" pitchFamily="34" charset="0"/>
              </a:rPr>
              <a:t>		EMS coordinator, economic development director, and drug court coordinator</a:t>
            </a:r>
          </a:p>
          <a:p>
            <a:pPr marL="742950" indent="-742950">
              <a:buFont typeface="+mj-lt"/>
              <a:buAutoNum type="arabicPeriod" startAt="2"/>
            </a:pPr>
            <a:endParaRPr lang="en-US" sz="800" dirty="0">
              <a:latin typeface="Bahnschrift SemiBold SemiConden" panose="020B0502040204020203" pitchFamily="34" charset="0"/>
            </a:endParaRPr>
          </a:p>
          <a:p>
            <a:pPr marL="742950" indent="-742950">
              <a:buFont typeface="+mj-lt"/>
              <a:buAutoNum type="arabicPeriod" startAt="2"/>
            </a:pPr>
            <a:r>
              <a:rPr lang="en-US" sz="2400" dirty="0">
                <a:latin typeface="Bahnschrift SemiBold SemiConden" panose="020B0502040204020203" pitchFamily="34" charset="0"/>
              </a:rPr>
              <a:t>Jail budget increase of over $500,000</a:t>
            </a:r>
          </a:p>
          <a:p>
            <a:pPr lvl="2"/>
            <a:r>
              <a:rPr lang="en-US" sz="2000" dirty="0">
                <a:latin typeface="Bahnschrift SemiBold SemiConden" panose="020B0502040204020203" pitchFamily="34" charset="0"/>
              </a:rPr>
              <a:t>	Increased cost of rent, food, and inmate medical services</a:t>
            </a:r>
          </a:p>
          <a:p>
            <a:pPr marL="742950" indent="-742950">
              <a:buFont typeface="+mj-lt"/>
              <a:buAutoNum type="arabicPeriod" startAt="2"/>
            </a:pPr>
            <a:endParaRPr lang="en-US" sz="800" dirty="0">
              <a:latin typeface="Bahnschrift SemiBold SemiConden" panose="020B0502040204020203" pitchFamily="34" charset="0"/>
            </a:endParaRPr>
          </a:p>
          <a:p>
            <a:pPr marL="742950" indent="-742950">
              <a:buFont typeface="+mj-lt"/>
              <a:buAutoNum type="arabicPeriod" startAt="2"/>
            </a:pPr>
            <a:r>
              <a:rPr lang="en-US" sz="2400" dirty="0">
                <a:latin typeface="Bahnschrift SemiBold SemiConden" panose="020B0502040204020203" pitchFamily="34" charset="0"/>
              </a:rPr>
              <a:t>Increase in part-time for bailiffs, law enforcement, and crime prevention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14A6FF-B541-4838-B6D8-974AE0D66EB8}"/>
              </a:ext>
            </a:extLst>
          </p:cNvPr>
          <p:cNvSpPr txBox="1"/>
          <p:nvPr/>
        </p:nvSpPr>
        <p:spPr>
          <a:xfrm>
            <a:off x="861269" y="1123459"/>
            <a:ext cx="10469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pc="1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EXPENDITURE CHANGES</a:t>
            </a:r>
          </a:p>
        </p:txBody>
      </p:sp>
    </p:spTree>
    <p:extLst>
      <p:ext uri="{BB962C8B-B14F-4D97-AF65-F5344CB8AC3E}">
        <p14:creationId xmlns:p14="http://schemas.microsoft.com/office/powerpoint/2010/main" val="3285867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rgbClr val="33CCFF"/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8357D93-C97A-4478-BB1B-878F0AE75FBE}"/>
              </a:ext>
            </a:extLst>
          </p:cNvPr>
          <p:cNvSpPr txBox="1"/>
          <p:nvPr/>
        </p:nvSpPr>
        <p:spPr>
          <a:xfrm>
            <a:off x="861269" y="587632"/>
            <a:ext cx="10469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FACTORS IN PREPARING THE FY22 BUDGET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DE2C05-95BE-4DCE-9220-3F47695AAA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1" r="2961" b="7400"/>
          <a:stretch/>
        </p:blipFill>
        <p:spPr>
          <a:xfrm>
            <a:off x="10695470" y="5228131"/>
            <a:ext cx="837166" cy="104223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F581A70-F658-431C-AE42-F4FD15A51568}"/>
              </a:ext>
            </a:extLst>
          </p:cNvPr>
          <p:cNvSpPr txBox="1"/>
          <p:nvPr/>
        </p:nvSpPr>
        <p:spPr>
          <a:xfrm>
            <a:off x="861269" y="2209819"/>
            <a:ext cx="866023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2800" dirty="0">
                <a:latin typeface="Bahnschrift SemiBold SemiConden" panose="020B0502040204020203" pitchFamily="34" charset="0"/>
              </a:rPr>
              <a:t>Landfill’s Cell 11 design and engineering to begin</a:t>
            </a:r>
          </a:p>
          <a:p>
            <a:pPr lvl="1"/>
            <a:r>
              <a:rPr lang="en-US" sz="2400" dirty="0">
                <a:latin typeface="Bahnschrift SemiBold SemiConden" panose="020B0502040204020203" pitchFamily="34" charset="0"/>
              </a:rPr>
              <a:t>		Additional revenue from Patriot will fund expansion </a:t>
            </a:r>
          </a:p>
          <a:p>
            <a:pPr lvl="1"/>
            <a:r>
              <a:rPr lang="en-US" sz="2400" dirty="0">
                <a:latin typeface="Bahnschrift SemiBold SemiConden" panose="020B0502040204020203" pitchFamily="34" charset="0"/>
              </a:rPr>
              <a:t>		($1.28 million)</a:t>
            </a:r>
          </a:p>
          <a:p>
            <a:pPr marL="742950" indent="-742950">
              <a:buFont typeface="+mj-lt"/>
              <a:buAutoNum type="arabicPeriod"/>
            </a:pPr>
            <a:endParaRPr lang="en-US" sz="2800" dirty="0">
              <a:latin typeface="Bahnschrift SemiBold SemiConden" panose="020B0502040204020203" pitchFamily="34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2800" dirty="0">
                <a:latin typeface="Bahnschrift SemiBold SemiConden" panose="020B0502040204020203" pitchFamily="34" charset="0"/>
              </a:rPr>
              <a:t>Radio system construction to begin in late FY21 and continue in FY22</a:t>
            </a:r>
          </a:p>
          <a:p>
            <a:pPr lvl="2"/>
            <a:r>
              <a:rPr lang="en-US" sz="2400" dirty="0">
                <a:latin typeface="Bahnschrift SemiBold SemiConden" panose="020B0502040204020203" pitchFamily="34" charset="0"/>
              </a:rPr>
              <a:t>	$547,606 annual debt service payment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14A6FF-B541-4838-B6D8-974AE0D66EB8}"/>
              </a:ext>
            </a:extLst>
          </p:cNvPr>
          <p:cNvSpPr txBox="1"/>
          <p:nvPr/>
        </p:nvSpPr>
        <p:spPr>
          <a:xfrm>
            <a:off x="861269" y="1123459"/>
            <a:ext cx="10469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pc="1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EXPANSION PLANS</a:t>
            </a:r>
          </a:p>
        </p:txBody>
      </p:sp>
    </p:spTree>
    <p:extLst>
      <p:ext uri="{BB962C8B-B14F-4D97-AF65-F5344CB8AC3E}">
        <p14:creationId xmlns:p14="http://schemas.microsoft.com/office/powerpoint/2010/main" val="3190074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rgbClr val="33CCFF"/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8357D93-C97A-4478-BB1B-878F0AE75FBE}"/>
              </a:ext>
            </a:extLst>
          </p:cNvPr>
          <p:cNvSpPr txBox="1"/>
          <p:nvPr/>
        </p:nvSpPr>
        <p:spPr>
          <a:xfrm>
            <a:off x="861269" y="587632"/>
            <a:ext cx="83582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CURRENT TAX RATES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DE2C05-95BE-4DCE-9220-3F47695AAA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1" r="2961" b="7400"/>
          <a:stretch/>
        </p:blipFill>
        <p:spPr>
          <a:xfrm>
            <a:off x="10695470" y="5228131"/>
            <a:ext cx="837166" cy="1042237"/>
          </a:xfrm>
          <a:prstGeom prst="rect">
            <a:avLst/>
          </a:prstGeom>
        </p:spPr>
      </p:pic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12C5F60-9FCD-41FB-B302-80822101E5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4754818"/>
              </p:ext>
            </p:extLst>
          </p:nvPr>
        </p:nvGraphicFramePr>
        <p:xfrm>
          <a:off x="1730447" y="2090737"/>
          <a:ext cx="6619875" cy="2676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6619969" imgH="2676418" progId="Excel.Sheet.12">
                  <p:embed/>
                </p:oleObj>
              </mc:Choice>
              <mc:Fallback>
                <p:oleObj name="Worksheet" r:id="rId3" imgW="6619969" imgH="267641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30447" y="2090737"/>
                        <a:ext cx="6619875" cy="2676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0539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rgbClr val="33CCFF"/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8357D93-C97A-4478-BB1B-878F0AE75FBE}"/>
              </a:ext>
            </a:extLst>
          </p:cNvPr>
          <p:cNvSpPr txBox="1"/>
          <p:nvPr/>
        </p:nvSpPr>
        <p:spPr>
          <a:xfrm>
            <a:off x="861269" y="587632"/>
            <a:ext cx="83582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EXPENSES PER FUND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DE2C05-95BE-4DCE-9220-3F47695AAA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1" r="2961" b="7400"/>
          <a:stretch/>
        </p:blipFill>
        <p:spPr>
          <a:xfrm>
            <a:off x="10695470" y="5228131"/>
            <a:ext cx="837166" cy="1042237"/>
          </a:xfrm>
          <a:prstGeom prst="rect">
            <a:avLst/>
          </a:prstGeom>
        </p:spPr>
      </p:pic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12C5F60-9FCD-41FB-B302-80822101E5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11404"/>
              </p:ext>
            </p:extLst>
          </p:nvPr>
        </p:nvGraphicFramePr>
        <p:xfrm>
          <a:off x="1049338" y="1670050"/>
          <a:ext cx="7981950" cy="450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7982047" imgH="4505418" progId="Excel.Sheet.12">
                  <p:embed/>
                </p:oleObj>
              </mc:Choice>
              <mc:Fallback>
                <p:oleObj name="Worksheet" r:id="rId3" imgW="7982047" imgH="4505418" progId="Excel.Sheet.1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12C5F60-9FCD-41FB-B302-80822101E5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9338" y="1670050"/>
                        <a:ext cx="7981950" cy="4505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0936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rgbClr val="33CCFF"/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6CE9555-4193-46E7-91FD-24F67FC4CA16}"/>
              </a:ext>
            </a:extLst>
          </p:cNvPr>
          <p:cNvSpPr txBox="1"/>
          <p:nvPr/>
        </p:nvSpPr>
        <p:spPr>
          <a:xfrm>
            <a:off x="861269" y="587632"/>
            <a:ext cx="10469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NOTABLE PROPOSED CAPITAL PROJECTS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398271-42D0-45C1-8D41-4984A2C50E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1" r="2961" b="7400"/>
          <a:stretch/>
        </p:blipFill>
        <p:spPr>
          <a:xfrm>
            <a:off x="10695470" y="5228131"/>
            <a:ext cx="837166" cy="104223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C148397-C986-4773-82A4-CDE1F4D8945F}"/>
              </a:ext>
            </a:extLst>
          </p:cNvPr>
          <p:cNvSpPr txBox="1"/>
          <p:nvPr/>
        </p:nvSpPr>
        <p:spPr>
          <a:xfrm>
            <a:off x="861268" y="1659285"/>
            <a:ext cx="704955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2800" dirty="0">
                <a:latin typeface="Bahnschrift SemiBold SemiConden" panose="020B0502040204020203" pitchFamily="34" charset="0"/>
              </a:rPr>
              <a:t>Sheriff’s office roof repair and flooring</a:t>
            </a:r>
          </a:p>
          <a:p>
            <a:pPr marL="742950" indent="-742950">
              <a:buFont typeface="+mj-lt"/>
              <a:buAutoNum type="arabicPeriod"/>
            </a:pPr>
            <a:endParaRPr lang="en-US" sz="2000" dirty="0">
              <a:latin typeface="Bahnschrift SemiBold SemiConden" panose="020B0502040204020203" pitchFamily="34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2800" dirty="0">
                <a:latin typeface="Bahnschrift SemiBold SemiConden" panose="020B0502040204020203" pitchFamily="34" charset="0"/>
              </a:rPr>
              <a:t>Plumbing work at jail</a:t>
            </a:r>
          </a:p>
          <a:p>
            <a:pPr marL="742950" indent="-742950">
              <a:buFont typeface="+mj-lt"/>
              <a:buAutoNum type="arabicPeriod"/>
            </a:pPr>
            <a:endParaRPr lang="en-US" sz="2000" dirty="0">
              <a:latin typeface="Bahnschrift SemiBold SemiConden" panose="020B0502040204020203" pitchFamily="34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2800" dirty="0">
                <a:latin typeface="Bahnschrift SemiBold SemiConden" panose="020B0502040204020203" pitchFamily="34" charset="0"/>
              </a:rPr>
              <a:t>Jail study</a:t>
            </a:r>
          </a:p>
          <a:p>
            <a:pPr marL="742950" indent="-742950">
              <a:buFont typeface="+mj-lt"/>
              <a:buAutoNum type="arabicPeriod"/>
            </a:pPr>
            <a:endParaRPr lang="en-US" sz="2000" dirty="0">
              <a:latin typeface="Bahnschrift SemiBold SemiConden" panose="020B0502040204020203" pitchFamily="34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2800" dirty="0">
                <a:latin typeface="Bahnschrift SemiBold SemiConden" panose="020B0502040204020203" pitchFamily="34" charset="0"/>
              </a:rPr>
              <a:t>Courthouse HVAC and parking lot repairs</a:t>
            </a:r>
          </a:p>
          <a:p>
            <a:pPr marL="742950" indent="-742950">
              <a:buFont typeface="+mj-lt"/>
              <a:buAutoNum type="arabicPeriod"/>
            </a:pPr>
            <a:endParaRPr lang="en-US" sz="2000" dirty="0">
              <a:latin typeface="Bahnschrift SemiBold SemiConden" panose="020B0502040204020203" pitchFamily="34" charset="0"/>
            </a:endParaRPr>
          </a:p>
          <a:p>
            <a:endParaRPr lang="en-US" sz="2800" dirty="0">
              <a:latin typeface="Bahnschrift SemiBold SemiConden" panose="020B0502040204020203" pitchFamily="34" charset="0"/>
            </a:endParaRPr>
          </a:p>
          <a:p>
            <a:r>
              <a:rPr lang="en-US" sz="2800" dirty="0">
                <a:latin typeface="Bahnschrift SemiBold SemiConden" panose="020B0502040204020203" pitchFamily="34" charset="0"/>
              </a:rPr>
              <a:t>Landfill’s Cell 11 design and engineering</a:t>
            </a:r>
          </a:p>
          <a:p>
            <a:r>
              <a:rPr lang="en-US" sz="2400" dirty="0">
                <a:latin typeface="Bahnschrift SemiBold SemiConden" panose="020B0502040204020203" pitchFamily="34" charset="0"/>
              </a:rPr>
              <a:t>(Funded separately from CIP fund)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068DF6-6F21-4793-9A21-043B6D487A24}"/>
              </a:ext>
            </a:extLst>
          </p:cNvPr>
          <p:cNvSpPr txBox="1"/>
          <p:nvPr/>
        </p:nvSpPr>
        <p:spPr>
          <a:xfrm>
            <a:off x="8087556" y="1659285"/>
            <a:ext cx="3445080" cy="1384995"/>
          </a:xfrm>
          <a:prstGeom prst="rect">
            <a:avLst/>
          </a:prstGeom>
          <a:solidFill>
            <a:schemeClr val="tx1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7030A0"/>
                </a:solidFill>
                <a:latin typeface="Bahnschrift SemiBold SemiConden" panose="020B0502040204020203" pitchFamily="34" charset="0"/>
              </a:rPr>
              <a:t>Total Capital Improvement Project Budget: $468,802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569B618-FCB3-441A-9C54-BE0C57D7876D}"/>
              </a:ext>
            </a:extLst>
          </p:cNvPr>
          <p:cNvCxnSpPr>
            <a:cxnSpLocks/>
          </p:cNvCxnSpPr>
          <p:nvPr/>
        </p:nvCxnSpPr>
        <p:spPr>
          <a:xfrm>
            <a:off x="861268" y="4731391"/>
            <a:ext cx="672238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575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rgbClr val="33CCFF"/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6CE9555-4193-46E7-91FD-24F67FC4CA16}"/>
              </a:ext>
            </a:extLst>
          </p:cNvPr>
          <p:cNvSpPr txBox="1"/>
          <p:nvPr/>
        </p:nvSpPr>
        <p:spPr>
          <a:xfrm>
            <a:off x="861269" y="587632"/>
            <a:ext cx="10469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NON-MANDATED DEPARTMENTS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398271-42D0-45C1-8D41-4984A2C50E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1" r="2961" b="7400"/>
          <a:stretch/>
        </p:blipFill>
        <p:spPr>
          <a:xfrm>
            <a:off x="10695470" y="5228131"/>
            <a:ext cx="837166" cy="104223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C148397-C986-4773-82A4-CDE1F4D8945F}"/>
              </a:ext>
            </a:extLst>
          </p:cNvPr>
          <p:cNvSpPr txBox="1"/>
          <p:nvPr/>
        </p:nvSpPr>
        <p:spPr>
          <a:xfrm>
            <a:off x="861269" y="1357073"/>
            <a:ext cx="866023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Bahnschrift SemiBold SemiConden" panose="020B0502040204020203" pitchFamily="34" charset="0"/>
              </a:rPr>
              <a:t>COMPACTOR SITES</a:t>
            </a:r>
          </a:p>
          <a:p>
            <a:r>
              <a:rPr lang="en-US" sz="2400" dirty="0">
                <a:latin typeface="Bahnschrift SemiBold SemiConden" panose="020B0502040204020203" pitchFamily="34" charset="0"/>
              </a:rPr>
              <a:t>	</a:t>
            </a:r>
            <a:r>
              <a:rPr lang="en-US" sz="2000" dirty="0">
                <a:latin typeface="Bahnschrift SemiBold SemiConden" panose="020B0502040204020203" pitchFamily="34" charset="0"/>
              </a:rPr>
              <a:t>Provides accessible refuse disposal for citizens.</a:t>
            </a:r>
          </a:p>
          <a:p>
            <a:endParaRPr lang="en-US" sz="500" dirty="0">
              <a:latin typeface="Bahnschrift SemiBold SemiConden" panose="020B0502040204020203" pitchFamily="34" charset="0"/>
            </a:endParaRPr>
          </a:p>
          <a:p>
            <a:r>
              <a:rPr lang="en-US" sz="2400" dirty="0">
                <a:latin typeface="Bahnschrift SemiBold SemiConden" panose="020B0502040204020203" pitchFamily="34" charset="0"/>
              </a:rPr>
              <a:t>CRIME PREVENTION</a:t>
            </a:r>
          </a:p>
          <a:p>
            <a:r>
              <a:rPr lang="en-US" sz="2000" dirty="0">
                <a:latin typeface="Bahnschrift SemiBold SemiConden" panose="020B0502040204020203" pitchFamily="34" charset="0"/>
              </a:rPr>
              <a:t>	Aims to reduce criminal offenses in the County and 							provides law enforcement staffing in schools.</a:t>
            </a:r>
          </a:p>
          <a:p>
            <a:endParaRPr lang="en-US" sz="500" dirty="0">
              <a:latin typeface="Bahnschrift SemiBold SemiConden" panose="020B0502040204020203" pitchFamily="34" charset="0"/>
            </a:endParaRPr>
          </a:p>
          <a:p>
            <a:r>
              <a:rPr lang="en-US" sz="2400" dirty="0">
                <a:latin typeface="Bahnschrift SemiBold SemiConden" panose="020B0502040204020203" pitchFamily="34" charset="0"/>
              </a:rPr>
              <a:t>ECONOMIC DEVELOPMENT</a:t>
            </a:r>
          </a:p>
          <a:p>
            <a:r>
              <a:rPr lang="en-US" sz="2000" dirty="0">
                <a:latin typeface="Bahnschrift SemiBold SemiConden" panose="020B0502040204020203" pitchFamily="34" charset="0"/>
              </a:rPr>
              <a:t>	Manages incentive programs, attracts new businesses, promotes tourism, and 	works to further the economic growth and development of the County.</a:t>
            </a:r>
          </a:p>
          <a:p>
            <a:endParaRPr lang="en-US" sz="500" dirty="0">
              <a:latin typeface="Bahnschrift SemiBold SemiConden" panose="020B0502040204020203" pitchFamily="34" charset="0"/>
            </a:endParaRPr>
          </a:p>
          <a:p>
            <a:r>
              <a:rPr lang="en-US" sz="2400" dirty="0">
                <a:latin typeface="Bahnschrift SemiBold SemiConden" panose="020B0502040204020203" pitchFamily="34" charset="0"/>
              </a:rPr>
              <a:t>GEOGRAPHIC INFORMATION SERVICES</a:t>
            </a:r>
          </a:p>
          <a:p>
            <a:r>
              <a:rPr lang="en-US" sz="2000" dirty="0">
                <a:latin typeface="Bahnschrift SemiBold SemiConden" panose="020B0502040204020203" pitchFamily="34" charset="0"/>
              </a:rPr>
              <a:t>	Maintains accurate 911 address data, maintains a portal for parcel reference, 	supports town water and sewer projects, and aids in event planning.</a:t>
            </a:r>
          </a:p>
          <a:p>
            <a:endParaRPr lang="en-US" sz="500" dirty="0">
              <a:latin typeface="Bahnschrift SemiBold SemiConden" panose="020B0502040204020203" pitchFamily="34" charset="0"/>
            </a:endParaRPr>
          </a:p>
          <a:p>
            <a:r>
              <a:rPr lang="en-US" sz="2400" dirty="0">
                <a:latin typeface="Bahnschrift SemiBold SemiConden" panose="020B0502040204020203" pitchFamily="34" charset="0"/>
              </a:rPr>
              <a:t>RECREATION</a:t>
            </a:r>
          </a:p>
          <a:p>
            <a:r>
              <a:rPr lang="en-US" sz="2000" dirty="0">
                <a:latin typeface="Bahnschrift SemiBold SemiConden" panose="020B0502040204020203" pitchFamily="34" charset="0"/>
              </a:rPr>
              <a:t>	Provides youth sports to over 700 children within the County and facilitates 	activities within the community.</a:t>
            </a:r>
          </a:p>
        </p:txBody>
      </p:sp>
    </p:spTree>
    <p:extLst>
      <p:ext uri="{BB962C8B-B14F-4D97-AF65-F5344CB8AC3E}">
        <p14:creationId xmlns:p14="http://schemas.microsoft.com/office/powerpoint/2010/main" val="1470900874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997</TotalTime>
  <Words>503</Words>
  <Application>Microsoft Office PowerPoint</Application>
  <PresentationFormat>Widescreen</PresentationFormat>
  <Paragraphs>80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Bahnschrift SemiBold SemiConden</vt:lpstr>
      <vt:lpstr>Century Gothic</vt:lpstr>
      <vt:lpstr>Wingdings 3</vt:lpstr>
      <vt:lpstr>Slice</vt:lpstr>
      <vt:lpstr>Microsoft Excel Worksheet</vt:lpstr>
      <vt:lpstr>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Tyler Olsen</dc:creator>
  <cp:lastModifiedBy>Tyler Olsen</cp:lastModifiedBy>
  <cp:revision>50</cp:revision>
  <dcterms:created xsi:type="dcterms:W3CDTF">2021-03-03T13:06:03Z</dcterms:created>
  <dcterms:modified xsi:type="dcterms:W3CDTF">2021-03-16T20:21:59Z</dcterms:modified>
</cp:coreProperties>
</file>