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147470435" r:id="rId5"/>
    <p:sldId id="2365" r:id="rId6"/>
    <p:sldId id="2367" r:id="rId7"/>
    <p:sldId id="803" r:id="rId8"/>
    <p:sldId id="2147470459" r:id="rId9"/>
    <p:sldId id="2147470445" r:id="rId10"/>
    <p:sldId id="690" r:id="rId11"/>
    <p:sldId id="2147470439" r:id="rId12"/>
    <p:sldId id="2147470460" r:id="rId13"/>
  </p:sldIdLst>
  <p:sldSz cx="8961438" cy="6721475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orient="horz" pos="3872">
          <p15:clr>
            <a:srgbClr val="A4A3A4"/>
          </p15:clr>
        </p15:guide>
        <p15:guide id="3" orient="horz" pos="581">
          <p15:clr>
            <a:srgbClr val="A4A3A4"/>
          </p15:clr>
        </p15:guide>
        <p15:guide id="4" pos="3208">
          <p15:clr>
            <a:srgbClr val="A4A3A4"/>
          </p15:clr>
        </p15:guide>
        <p15:guide id="5" pos="2543">
          <p15:clr>
            <a:srgbClr val="A4A3A4"/>
          </p15:clr>
        </p15:guide>
        <p15:guide id="6" orient="horz" pos="3920">
          <p15:clr>
            <a:srgbClr val="A4A3A4"/>
          </p15:clr>
        </p15:guide>
        <p15:guide id="7" pos="3256">
          <p15:clr>
            <a:srgbClr val="A4A3A4"/>
          </p15:clr>
        </p15:guide>
        <p15:guide id="8" pos="271">
          <p15:clr>
            <a:srgbClr val="A4A3A4"/>
          </p15:clr>
        </p15:guide>
        <p15:guide id="9" orient="horz" pos="1220">
          <p15:clr>
            <a:srgbClr val="A4A3A4"/>
          </p15:clr>
        </p15:guide>
        <p15:guide id="10" orient="horz" pos="3865">
          <p15:clr>
            <a:srgbClr val="A4A3A4"/>
          </p15:clr>
        </p15:guide>
        <p15:guide id="11" orient="horz" pos="2634">
          <p15:clr>
            <a:srgbClr val="A4A3A4"/>
          </p15:clr>
        </p15:guide>
        <p15:guide id="12" pos="26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Innes" initials="tca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5CC"/>
    <a:srgbClr val="104207"/>
    <a:srgbClr val="155409"/>
    <a:srgbClr val="FF7972"/>
    <a:srgbClr val="91AFFF"/>
    <a:srgbClr val="B2B2B2"/>
    <a:srgbClr val="808080"/>
    <a:srgbClr val="00296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FD0A2-0EE6-FB4B-B658-9A40526E8C55}" v="7" dt="2025-02-03T19:50:10.7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4966" autoAdjust="0"/>
  </p:normalViewPr>
  <p:slideViewPr>
    <p:cSldViewPr snapToGrid="0">
      <p:cViewPr varScale="1">
        <p:scale>
          <a:sx n="119" d="100"/>
          <a:sy n="119" d="100"/>
        </p:scale>
        <p:origin x="616" y="200"/>
      </p:cViewPr>
      <p:guideLst>
        <p:guide orient="horz" pos="270"/>
        <p:guide orient="horz" pos="3872"/>
        <p:guide orient="horz" pos="581"/>
        <p:guide pos="3208"/>
        <p:guide pos="2543"/>
        <p:guide orient="horz" pos="3920"/>
        <p:guide pos="3256"/>
        <p:guide pos="271"/>
        <p:guide orient="horz" pos="1220"/>
        <p:guide orient="horz" pos="3865"/>
        <p:guide orient="horz" pos="2634"/>
        <p:guide pos="2631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496" y="-12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nnes" userId="f312111e-87fa-488c-9cd1-0b8445b18861" providerId="ADAL" clId="{5D7FD0A2-0EE6-FB4B-B658-9A40526E8C55}"/>
    <pc:docChg chg="custSel delSld modSld sldOrd">
      <pc:chgData name="Tom Innes" userId="f312111e-87fa-488c-9cd1-0b8445b18861" providerId="ADAL" clId="{5D7FD0A2-0EE6-FB4B-B658-9A40526E8C55}" dt="2025-02-03T19:51:56.960" v="110" actId="20577"/>
      <pc:docMkLst>
        <pc:docMk/>
      </pc:docMkLst>
      <pc:sldChg chg="modSp mod">
        <pc:chgData name="Tom Innes" userId="f312111e-87fa-488c-9cd1-0b8445b18861" providerId="ADAL" clId="{5D7FD0A2-0EE6-FB4B-B658-9A40526E8C55}" dt="2025-02-03T19:50:23.804" v="52" actId="20577"/>
        <pc:sldMkLst>
          <pc:docMk/>
          <pc:sldMk cId="1715154401" sldId="803"/>
        </pc:sldMkLst>
        <pc:spChg chg="mod">
          <ac:chgData name="Tom Innes" userId="f312111e-87fa-488c-9cd1-0b8445b18861" providerId="ADAL" clId="{5D7FD0A2-0EE6-FB4B-B658-9A40526E8C55}" dt="2025-02-03T19:50:23.804" v="52" actId="20577"/>
          <ac:spMkLst>
            <pc:docMk/>
            <pc:sldMk cId="1715154401" sldId="803"/>
            <ac:spMk id="8" creationId="{F780EF63-3A48-565A-1CBD-633AB82A8CAF}"/>
          </ac:spMkLst>
        </pc:spChg>
        <pc:picChg chg="mod">
          <ac:chgData name="Tom Innes" userId="f312111e-87fa-488c-9cd1-0b8445b18861" providerId="ADAL" clId="{5D7FD0A2-0EE6-FB4B-B658-9A40526E8C55}" dt="2025-02-03T19:50:10.767" v="44" actId="14826"/>
          <ac:picMkLst>
            <pc:docMk/>
            <pc:sldMk cId="1715154401" sldId="803"/>
            <ac:picMk id="4" creationId="{E333CF7F-1A10-40A4-40BF-1DA4B1B0A07B}"/>
          </ac:picMkLst>
        </pc:picChg>
      </pc:sldChg>
      <pc:sldChg chg="modSp mod">
        <pc:chgData name="Tom Innes" userId="f312111e-87fa-488c-9cd1-0b8445b18861" providerId="ADAL" clId="{5D7FD0A2-0EE6-FB4B-B658-9A40526E8C55}" dt="2025-02-03T18:55:19.998" v="22" actId="20577"/>
        <pc:sldMkLst>
          <pc:docMk/>
          <pc:sldMk cId="3717321824" sldId="2365"/>
        </pc:sldMkLst>
        <pc:spChg chg="mod">
          <ac:chgData name="Tom Innes" userId="f312111e-87fa-488c-9cd1-0b8445b18861" providerId="ADAL" clId="{5D7FD0A2-0EE6-FB4B-B658-9A40526E8C55}" dt="2025-02-03T18:55:19.998" v="22" actId="20577"/>
          <ac:spMkLst>
            <pc:docMk/>
            <pc:sldMk cId="3717321824" sldId="2365"/>
            <ac:spMk id="4" creationId="{B5E6B4C9-2433-2955-4B87-F451DCBC70B9}"/>
          </ac:spMkLst>
        </pc:spChg>
      </pc:sldChg>
      <pc:sldChg chg="modSp del mod">
        <pc:chgData name="Tom Innes" userId="f312111e-87fa-488c-9cd1-0b8445b18861" providerId="ADAL" clId="{5D7FD0A2-0EE6-FB4B-B658-9A40526E8C55}" dt="2025-02-03T18:55:22.896" v="23" actId="2696"/>
        <pc:sldMkLst>
          <pc:docMk/>
          <pc:sldMk cId="1473119504" sldId="2366"/>
        </pc:sldMkLst>
        <pc:spChg chg="mod">
          <ac:chgData name="Tom Innes" userId="f312111e-87fa-488c-9cd1-0b8445b18861" providerId="ADAL" clId="{5D7FD0A2-0EE6-FB4B-B658-9A40526E8C55}" dt="2025-02-03T18:55:15.022" v="18" actId="21"/>
          <ac:spMkLst>
            <pc:docMk/>
            <pc:sldMk cId="1473119504" sldId="2366"/>
            <ac:spMk id="4" creationId="{B5E6B4C9-2433-2955-4B87-F451DCBC70B9}"/>
          </ac:spMkLst>
        </pc:spChg>
      </pc:sldChg>
      <pc:sldChg chg="ord">
        <pc:chgData name="Tom Innes" userId="f312111e-87fa-488c-9cd1-0b8445b18861" providerId="ADAL" clId="{5D7FD0A2-0EE6-FB4B-B658-9A40526E8C55}" dt="2025-02-03T18:54:22.764" v="17" actId="20578"/>
        <pc:sldMkLst>
          <pc:docMk/>
          <pc:sldMk cId="1219644776" sldId="2367"/>
        </pc:sldMkLst>
      </pc:sldChg>
      <pc:sldChg chg="modSp mod">
        <pc:chgData name="Tom Innes" userId="f312111e-87fa-488c-9cd1-0b8445b18861" providerId="ADAL" clId="{5D7FD0A2-0EE6-FB4B-B658-9A40526E8C55}" dt="2025-02-03T18:53:50.610" v="15" actId="20577"/>
        <pc:sldMkLst>
          <pc:docMk/>
          <pc:sldMk cId="3540461139" sldId="2147470435"/>
        </pc:sldMkLst>
        <pc:spChg chg="mod">
          <ac:chgData name="Tom Innes" userId="f312111e-87fa-488c-9cd1-0b8445b18861" providerId="ADAL" clId="{5D7FD0A2-0EE6-FB4B-B658-9A40526E8C55}" dt="2025-02-03T18:53:50.610" v="15" actId="20577"/>
          <ac:spMkLst>
            <pc:docMk/>
            <pc:sldMk cId="3540461139" sldId="2147470435"/>
            <ac:spMk id="5" creationId="{00000000-0000-0000-0000-000000000000}"/>
          </ac:spMkLst>
        </pc:spChg>
      </pc:sldChg>
      <pc:sldChg chg="addSp delSp modSp mod ord">
        <pc:chgData name="Tom Innes" userId="f312111e-87fa-488c-9cd1-0b8445b18861" providerId="ADAL" clId="{5D7FD0A2-0EE6-FB4B-B658-9A40526E8C55}" dt="2025-02-03T19:51:00.879" v="55" actId="20578"/>
        <pc:sldMkLst>
          <pc:docMk/>
          <pc:sldMk cId="3027928282" sldId="2147470439"/>
        </pc:sldMkLst>
        <pc:picChg chg="add mod">
          <ac:chgData name="Tom Innes" userId="f312111e-87fa-488c-9cd1-0b8445b18861" providerId="ADAL" clId="{5D7FD0A2-0EE6-FB4B-B658-9A40526E8C55}" dt="2025-02-03T18:56:19.367" v="30" actId="1076"/>
          <ac:picMkLst>
            <pc:docMk/>
            <pc:sldMk cId="3027928282" sldId="2147470439"/>
            <ac:picMk id="2" creationId="{8500F47D-C8D8-BF0B-F087-9BEE4132D715}"/>
          </ac:picMkLst>
        </pc:picChg>
        <pc:picChg chg="del mod">
          <ac:chgData name="Tom Innes" userId="f312111e-87fa-488c-9cd1-0b8445b18861" providerId="ADAL" clId="{5D7FD0A2-0EE6-FB4B-B658-9A40526E8C55}" dt="2025-02-03T18:56:09.358" v="27" actId="478"/>
          <ac:picMkLst>
            <pc:docMk/>
            <pc:sldMk cId="3027928282" sldId="2147470439"/>
            <ac:picMk id="1026" creationId="{7CCE81EE-EBD2-8017-6CA3-336DFBDC39F7}"/>
          </ac:picMkLst>
        </pc:picChg>
      </pc:sldChg>
      <pc:sldChg chg="del">
        <pc:chgData name="Tom Innes" userId="f312111e-87fa-488c-9cd1-0b8445b18861" providerId="ADAL" clId="{5D7FD0A2-0EE6-FB4B-B658-9A40526E8C55}" dt="2025-02-03T19:50:49.052" v="53" actId="2696"/>
        <pc:sldMkLst>
          <pc:docMk/>
          <pc:sldMk cId="1158434477" sldId="2147470458"/>
        </pc:sldMkLst>
      </pc:sldChg>
      <pc:sldChg chg="addSp delSp modSp mod">
        <pc:chgData name="Tom Innes" userId="f312111e-87fa-488c-9cd1-0b8445b18861" providerId="ADAL" clId="{5D7FD0A2-0EE6-FB4B-B658-9A40526E8C55}" dt="2025-02-03T19:51:56.960" v="110" actId="20577"/>
        <pc:sldMkLst>
          <pc:docMk/>
          <pc:sldMk cId="958642676" sldId="2147470459"/>
        </pc:sldMkLst>
        <pc:spChg chg="mod">
          <ac:chgData name="Tom Innes" userId="f312111e-87fa-488c-9cd1-0b8445b18861" providerId="ADAL" clId="{5D7FD0A2-0EE6-FB4B-B658-9A40526E8C55}" dt="2025-02-03T19:51:24.088" v="64" actId="20577"/>
          <ac:spMkLst>
            <pc:docMk/>
            <pc:sldMk cId="958642676" sldId="2147470459"/>
            <ac:spMk id="3" creationId="{A545E366-59A8-543D-4912-8035B8CBF627}"/>
          </ac:spMkLst>
        </pc:spChg>
        <pc:spChg chg="mod">
          <ac:chgData name="Tom Innes" userId="f312111e-87fa-488c-9cd1-0b8445b18861" providerId="ADAL" clId="{5D7FD0A2-0EE6-FB4B-B658-9A40526E8C55}" dt="2025-02-03T19:51:56.960" v="110" actId="20577"/>
          <ac:spMkLst>
            <pc:docMk/>
            <pc:sldMk cId="958642676" sldId="2147470459"/>
            <ac:spMk id="25604" creationId="{EB166FCD-9B17-5596-A801-5D53D75C2211}"/>
          </ac:spMkLst>
        </pc:spChg>
        <pc:picChg chg="del">
          <ac:chgData name="Tom Innes" userId="f312111e-87fa-488c-9cd1-0b8445b18861" providerId="ADAL" clId="{5D7FD0A2-0EE6-FB4B-B658-9A40526E8C55}" dt="2025-02-03T19:42:33.140" v="31" actId="478"/>
          <ac:picMkLst>
            <pc:docMk/>
            <pc:sldMk cId="958642676" sldId="2147470459"/>
            <ac:picMk id="4" creationId="{DFA25C75-AF35-8111-F85E-F468F2A50F1E}"/>
          </ac:picMkLst>
        </pc:picChg>
        <pc:picChg chg="add mod">
          <ac:chgData name="Tom Innes" userId="f312111e-87fa-488c-9cd1-0b8445b18861" providerId="ADAL" clId="{5D7FD0A2-0EE6-FB4B-B658-9A40526E8C55}" dt="2025-02-03T19:51:41.843" v="65" actId="14100"/>
          <ac:picMkLst>
            <pc:docMk/>
            <pc:sldMk cId="958642676" sldId="2147470459"/>
            <ac:picMk id="5" creationId="{7EAD0A96-2441-C4BA-90A6-A0BFADBB7212}"/>
          </ac:picMkLst>
        </pc:picChg>
        <pc:picChg chg="del">
          <ac:chgData name="Tom Innes" userId="f312111e-87fa-488c-9cd1-0b8445b18861" providerId="ADAL" clId="{5D7FD0A2-0EE6-FB4B-B658-9A40526E8C55}" dt="2025-02-03T19:42:34.718" v="32" actId="478"/>
          <ac:picMkLst>
            <pc:docMk/>
            <pc:sldMk cId="958642676" sldId="2147470459"/>
            <ac:picMk id="6" creationId="{EAAB94EE-6014-FBD1-B378-7BFA3096B2C6}"/>
          </ac:picMkLst>
        </pc:picChg>
        <pc:picChg chg="add mod">
          <ac:chgData name="Tom Innes" userId="f312111e-87fa-488c-9cd1-0b8445b18861" providerId="ADAL" clId="{5D7FD0A2-0EE6-FB4B-B658-9A40526E8C55}" dt="2025-02-03T19:43:31.443" v="43" actId="1076"/>
          <ac:picMkLst>
            <pc:docMk/>
            <pc:sldMk cId="958642676" sldId="2147470459"/>
            <ac:picMk id="8" creationId="{AE79484F-C3C9-997A-35EB-CFD044DD90EA}"/>
          </ac:picMkLst>
        </pc:picChg>
      </pc:sldChg>
      <pc:sldChg chg="ord">
        <pc:chgData name="Tom Innes" userId="f312111e-87fa-488c-9cd1-0b8445b18861" providerId="ADAL" clId="{5D7FD0A2-0EE6-FB4B-B658-9A40526E8C55}" dt="2025-02-03T19:50:52.597" v="54" actId="20578"/>
        <pc:sldMkLst>
          <pc:docMk/>
          <pc:sldMk cId="1190869772" sldId="21474704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89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782638" y="582613"/>
            <a:ext cx="5451475" cy="4090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68202" y="4994941"/>
            <a:ext cx="59730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256411" y="8928993"/>
            <a:ext cx="5558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33D92FA0-2083-47FF-9A47-3D2E3F20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5077776" y="95555"/>
            <a:ext cx="17344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NJE-262616.044-20090318-ashoHR1</a:t>
            </a:r>
          </a:p>
        </p:txBody>
      </p:sp>
    </p:spTree>
    <p:extLst>
      <p:ext uri="{BB962C8B-B14F-4D97-AF65-F5344CB8AC3E}">
        <p14:creationId xmlns:p14="http://schemas.microsoft.com/office/powerpoint/2010/main" val="16760973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7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9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3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D103A-8185-379A-989E-F2DC97C76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085BA0C-A6D6-A9E8-E229-FB64FEA0D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3561D6A-D80C-BC60-3586-BA7D48580E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18F6E7E-CBA1-2C15-7402-F1AE229F7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5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3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A2431-8E37-B05E-CAE9-BE50D203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95B0099-2E79-08FD-127A-C4F9159FF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6256411" y="8928993"/>
            <a:ext cx="555815" cy="184666"/>
          </a:xfrm>
          <a:noFill/>
        </p:spPr>
        <p:txBody>
          <a:bodyPr/>
          <a:lstStyle/>
          <a:p>
            <a:fld id="{B1FACAAD-879B-48CC-BC31-400A5EC1081F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B1C5861-09F6-CC0E-CE8A-374F2F959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582613"/>
            <a:ext cx="5451475" cy="409098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918DF63-C857-45F4-40C7-0BA3DB4A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697" y="4993836"/>
            <a:ext cx="5969072" cy="246221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5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5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213F-5903-49BE-AC0C-53CC701E0BF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55E7-3E05-4124-A1C1-18370025D75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0F10-ACF8-4BCD-942A-D9008F0DE62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3B91-71C2-473F-86E2-CBB3FE6D3F1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6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40013" y="342900"/>
            <a:ext cx="984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00">
                <a:latin typeface="Arial" pitchFamily="34" charset="0"/>
              </a:rPr>
              <a:t>WORKING DRAFT</a:t>
            </a:r>
          </a:p>
        </p:txBody>
      </p:sp>
      <p:grpSp>
        <p:nvGrpSpPr>
          <p:cNvPr id="5" name="McK Title Elements"/>
          <p:cNvGrpSpPr>
            <a:grpSpLocks/>
          </p:cNvGrpSpPr>
          <p:nvPr/>
        </p:nvGrpSpPr>
        <p:grpSpPr bwMode="auto">
          <a:xfrm>
            <a:off x="2640013" y="4933950"/>
            <a:ext cx="4935537" cy="1152525"/>
            <a:chOff x="1663" y="3108"/>
            <a:chExt cx="3109" cy="726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en-US" sz="1400" b="0">
                  <a:latin typeface="Arial" pitchFamily="34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400" b="0">
                  <a:latin typeface="Arial" pitchFamily="34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80"/>
              <a:ext cx="27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en-US" sz="800" b="0">
                  <a:latin typeface="Arial" pitchFamily="34" charset="0"/>
                </a:rPr>
                <a:t>CONFIDENTIAL AND PROPRIETARY</a:t>
              </a:r>
            </a:p>
            <a:p>
              <a:pPr defTabSz="804863" eaLnBrk="0" hangingPunct="0">
                <a:defRPr/>
              </a:pPr>
              <a:r>
                <a:rPr lang="en-US" sz="800" b="0">
                  <a:latin typeface="Arial" pitchFamily="34" charset="0"/>
                </a:rPr>
                <a:t>Any use of this material without specific permission of McKinsey &amp; Company is strictly prohibited</a:t>
              </a: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13" y="6446838"/>
            <a:ext cx="1633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endParaRPr lang="ru-RU" sz="800" b="0">
              <a:latin typeface="Arial" pitchFamily="34" charset="0"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2725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Screen Shot 2014-11-13 at 6.32.41 P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" y="-164754"/>
            <a:ext cx="8967426" cy="7062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0296-A7D1-4CE2-80CA-48139363AB3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9BE7-BE1F-42B3-BC1B-16B26F7FB19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2D496-8C75-48D7-9BE0-23BE6B6F021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2A83-35AD-4FA2-AC45-B7BCF862A0A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039D-6C6D-4E82-BDFD-CD38170626A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CDAB-8E7C-40CF-B5A7-B03B19D5A6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lideBottomBar"/>
          <p:cNvSpPr>
            <a:spLocks noChangeArrowheads="1"/>
          </p:cNvSpPr>
          <p:nvPr userDrawn="1"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Arial" pitchFamily="34" charset="0"/>
            </a:endParaRPr>
          </a:p>
        </p:txBody>
      </p:sp>
      <p:sp>
        <p:nvSpPr>
          <p:cNvPr id="1843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0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0">
                <a:solidFill>
                  <a:srgbClr val="808080"/>
                </a:solidFill>
                <a:latin typeface="Arial" pitchFamily="34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defRPr/>
            </a:pPr>
            <a:r>
              <a:rPr lang="en-US" sz="1400" b="0">
                <a:solidFill>
                  <a:srgbClr val="808080"/>
                </a:solidFill>
                <a:latin typeface="Arial" pitchFamily="34" charset="0"/>
              </a:rPr>
              <a:t>Unit of measure</a:t>
            </a:r>
          </a:p>
        </p:txBody>
      </p:sp>
      <p:grpSp>
        <p:nvGrpSpPr>
          <p:cNvPr id="18439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75" indent="-104775" defTabSz="895350">
                <a:defRPr/>
              </a:pPr>
              <a:r>
                <a:rPr lang="en-US" sz="1000" b="0">
                  <a:latin typeface="Arial" pitchFamily="34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US" sz="1000" b="0">
                  <a:solidFill>
                    <a:srgbClr val="000000"/>
                  </a:solidFill>
                  <a:latin typeface="Arial" pitchFamily="34" charset="0"/>
                </a:rPr>
                <a:t>SOURCE: Source</a:t>
              </a:r>
            </a:p>
          </p:txBody>
        </p:sp>
      </p:grpSp>
      <p:grpSp>
        <p:nvGrpSpPr>
          <p:cNvPr id="18440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844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US">
                  <a:latin typeface="Arial" pitchFamily="34" charset="0"/>
                </a:rPr>
                <a:t>Title</a:t>
              </a:r>
            </a:p>
            <a:p>
              <a:pPr>
                <a:defRPr/>
              </a:pPr>
              <a:r>
                <a:rPr lang="en-US" b="0">
                  <a:solidFill>
                    <a:srgbClr val="808080"/>
                  </a:solidFill>
                  <a:latin typeface="Arial" pitchFamily="34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01857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3C69225-B441-46CD-8E1F-3A68FE68781A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844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7968" y="6387535"/>
            <a:ext cx="50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350">
              <a:defRPr/>
            </a:pP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|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48179" y="6341369"/>
            <a:ext cx="708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200" dirty="0">
                <a:solidFill>
                  <a:srgbClr val="FFFFFF"/>
                </a:solidFill>
                <a:latin typeface="Verlag Bold"/>
                <a:cs typeface="Verlag Bold"/>
              </a:rPr>
              <a:t>© All Points Broadband</a:t>
            </a:r>
            <a:r>
              <a:rPr lang="en-US" sz="1200" spc="200" baseline="0" dirty="0">
                <a:solidFill>
                  <a:srgbClr val="FFFFFF"/>
                </a:solidFill>
                <a:latin typeface="Verlag Bold"/>
                <a:cs typeface="Verlag Bold"/>
              </a:rPr>
              <a:t> </a:t>
            </a:r>
            <a:r>
              <a:rPr lang="en-US" sz="1200" spc="200" dirty="0">
                <a:solidFill>
                  <a:srgbClr val="FFFFFF"/>
                </a:solidFill>
                <a:latin typeface="Verlag Bold"/>
                <a:cs typeface="Verlag Bold"/>
              </a:rPr>
              <a:t>2025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6125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5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cd.virginia.gov/bead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8063" y="1961793"/>
            <a:ext cx="87433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spc="150" dirty="0">
                <a:solidFill>
                  <a:schemeClr val="bg1"/>
                </a:solidFill>
                <a:latin typeface="Verlag Bold"/>
                <a:cs typeface="Verlag Bold"/>
              </a:rPr>
              <a:t>All Points Broadband</a:t>
            </a:r>
          </a:p>
          <a:p>
            <a:pPr algn="ctr"/>
            <a:r>
              <a:rPr lang="en-US" sz="3600" spc="150" dirty="0">
                <a:solidFill>
                  <a:schemeClr val="bg1"/>
                </a:solidFill>
                <a:latin typeface="Verlag Bold"/>
                <a:cs typeface="Verlag Bold"/>
              </a:rPr>
              <a:t>---</a:t>
            </a:r>
          </a:p>
          <a:p>
            <a:pPr algn="ctr"/>
            <a:r>
              <a:rPr lang="en-US" sz="3600" spc="150" dirty="0">
                <a:solidFill>
                  <a:schemeClr val="bg1"/>
                </a:solidFill>
                <a:latin typeface="Verlag Bold"/>
                <a:cs typeface="Verlag Bold"/>
              </a:rPr>
              <a:t>Page County Broadband Update</a:t>
            </a:r>
          </a:p>
          <a:p>
            <a:pPr algn="ctr"/>
            <a:endParaRPr lang="en-US" sz="3600" spc="150" dirty="0">
              <a:solidFill>
                <a:schemeClr val="bg1"/>
              </a:solidFill>
              <a:latin typeface="Verlag Bold"/>
              <a:cs typeface="Verlag Bold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292850"/>
            <a:ext cx="8961438" cy="428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8306" y="5543927"/>
            <a:ext cx="415313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chemeClr val="tx2">
                    <a:lumMod val="75000"/>
                  </a:schemeClr>
                </a:solidFill>
                <a:latin typeface="Plantin MT Pro"/>
                <a:cs typeface="Plantin MT Pro"/>
              </a:rPr>
              <a:t>February 3, 2025</a:t>
            </a:r>
          </a:p>
        </p:txBody>
      </p:sp>
    </p:spTree>
    <p:extLst>
      <p:ext uri="{BB962C8B-B14F-4D97-AF65-F5344CB8AC3E}">
        <p14:creationId xmlns:p14="http://schemas.microsoft.com/office/powerpoint/2010/main" val="354046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1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Regional Project Overall Status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E6B4C9-2433-2955-4B87-F451DCBC70B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6875" y="843857"/>
            <a:ext cx="836863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DHCD has approved BEAD / risk mitigation plan presented in September with timeline extension to June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County support and engagement key to successful 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State budget mandated option to modify existing projects to ensure locations at risk of not being served through VATI would be eligible for BEAD 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Regional project progress reduces risk in Page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Dominion middle mile scheduled for completion in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 construction underway in Augusta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SVEC has received USDA approval to proceed with RFP for supplemental make ready contractor to assist project make ready 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Approved risk mitigation plan reduces poles requiring attachment to less than 20,000 across regional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Fewer than 1,800 poles in Page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Initial network activation expected in Page in Q3 2025</a:t>
            </a:r>
          </a:p>
        </p:txBody>
      </p:sp>
    </p:spTree>
    <p:extLst>
      <p:ext uri="{BB962C8B-B14F-4D97-AF65-F5344CB8AC3E}">
        <p14:creationId xmlns:p14="http://schemas.microsoft.com/office/powerpoint/2010/main" val="371732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2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Make Ready and Undergrounding Costs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5E6B4C9-2433-2955-4B87-F451DCBC70B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19063" y="626143"/>
            <a:ext cx="86217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Rescoped project will significantly reduce the % of aerial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Volume of make ready reduced by more than 70%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Routes are shifted underground where it is more cost effective </a:t>
            </a:r>
          </a:p>
          <a:p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~19% of locations were shifted from VATI to BEAD to offset increased costs and ensure universal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No additional county match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No additional impact to project schedule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All locations included in same overall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BEAD process commenced in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No change to SCC process or approvals for middle mile under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No difference in service level for last-mile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NSVRC/APB agreement in place to ensure service through BEAD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1964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3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Overall Schedule Summary -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0EF63-3A48-565A-1CBD-633AB82A8CA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19063" y="3965746"/>
            <a:ext cx="83686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Construction to begin mid Q3 2025, and complete end of Q2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Approximately 10-12 miles constructed per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Close collaboration with VDOT to maintain high permit volume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3CF7F-1A10-40A4-40BF-1DA4B1B0A0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81" y="622190"/>
            <a:ext cx="8592946" cy="31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F858C-0F9C-B91A-FE02-DA53CCA2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B5777E36-0CA3-04DF-B0B0-6E92FD487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4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>
            <a:extLst>
              <a:ext uri="{FF2B5EF4-FFF2-40B4-BE49-F238E27FC236}">
                <a16:creationId xmlns:a16="http://schemas.microsoft.com/office/drawing/2014/main" id="{1B7D6057-D346-2162-B9D8-14970F771D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5602" name="Object 2" hidden="1">
                        <a:extLst>
                          <a:ext uri="{FF2B5EF4-FFF2-40B4-BE49-F238E27FC236}">
                            <a16:creationId xmlns:a16="http://schemas.microsoft.com/office/drawing/2014/main" id="{1B7D6057-D346-2162-B9D8-14970F771D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>
            <a:extLst>
              <a:ext uri="{FF2B5EF4-FFF2-40B4-BE49-F238E27FC236}">
                <a16:creationId xmlns:a16="http://schemas.microsoft.com/office/drawing/2014/main" id="{EB166FCD-9B17-5596-A801-5D53D75C221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FSA/FDA Layout to be Finalized Prior to 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5E366-59A8-543D-4912-8035B8CBF627}"/>
              </a:ext>
            </a:extLst>
          </p:cNvPr>
          <p:cNvSpPr txBox="1"/>
          <p:nvPr/>
        </p:nvSpPr>
        <p:spPr>
          <a:xfrm>
            <a:off x="220663" y="5356581"/>
            <a:ext cx="8324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j-lt"/>
                <a:cs typeface="Helvetica"/>
              </a:rPr>
              <a:t>Network activation beginning in September 2025 with service available to locations on a rolling basis through June 2026 by Fiber Service Area / Fiber Distribution 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  <a:cs typeface="Helvetica"/>
              </a:rPr>
              <a:t>Preregister at </a:t>
            </a:r>
            <a:r>
              <a:rPr lang="en-US" b="0" dirty="0" err="1">
                <a:latin typeface="+mj-lt"/>
                <a:cs typeface="Helvetica"/>
              </a:rPr>
              <a:t>APBfiber.com</a:t>
            </a:r>
            <a:r>
              <a:rPr lang="en-US" b="0" dirty="0">
                <a:latin typeface="+mj-lt"/>
                <a:cs typeface="Helvetica"/>
              </a:rPr>
              <a:t> for notifications approximately 60 days prior to service</a:t>
            </a:r>
            <a:endParaRPr lang="en-US" sz="1600" b="0" dirty="0">
              <a:latin typeface="+mj-lt"/>
              <a:cs typeface="Helvetica"/>
            </a:endParaRP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7EAD0A96-2441-C4BA-90A6-A0BFADBB7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28" y="666973"/>
            <a:ext cx="4288682" cy="4689607"/>
          </a:xfrm>
          <a:prstGeom prst="rect">
            <a:avLst/>
          </a:prstGeom>
        </p:spPr>
      </p:pic>
      <p:pic>
        <p:nvPicPr>
          <p:cNvPr id="8" name="Picture 7" descr="A group of squares with text&#10;&#10;Description automatically generated">
            <a:extLst>
              <a:ext uri="{FF2B5EF4-FFF2-40B4-BE49-F238E27FC236}">
                <a16:creationId xmlns:a16="http://schemas.microsoft.com/office/drawing/2014/main" id="{AE79484F-C3C9-997A-35EB-CFD044DD9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0" y="1547134"/>
            <a:ext cx="1158431" cy="24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4E82-8FF0-28E2-3A58-B687F4C3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292388"/>
          </a:xfrm>
        </p:spPr>
        <p:txBody>
          <a:bodyPr/>
          <a:lstStyle/>
          <a:p>
            <a:r>
              <a:rPr lang="en-US" dirty="0"/>
              <a:t>Overview of Virginia’s Implementation of BEAD (Infrastructure Act)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8F072-294C-BEFF-A883-C1848BED2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9039D-6C6D-4E82-BDFD-CD38170626A3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46F6F2A0-5483-5724-3BA3-58AAE3DEE1C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3089" y="726374"/>
            <a:ext cx="860768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Virginia has been allocated $1.48 billion in federal BEAD funds to serve ~130,000 BEAD-eligible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Shifted locations are included in BEAD as planned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Federal law </a:t>
            </a:r>
            <a:r>
              <a:rPr lang="en-US" sz="1800" b="0" i="1" u="sng" dirty="0">
                <a:latin typeface="+mj-lt"/>
                <a:cs typeface="Helvetica"/>
              </a:rPr>
              <a:t>requires</a:t>
            </a:r>
            <a:r>
              <a:rPr lang="en-US" sz="1800" b="0" dirty="0">
                <a:latin typeface="+mj-lt"/>
                <a:cs typeface="Helvetica"/>
              </a:rPr>
              <a:t> Virginia to extend broadband to all BEAD locations</a:t>
            </a:r>
          </a:p>
          <a:p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Virginia’s BEAD program opened on December 1</a:t>
            </a:r>
            <a:r>
              <a:rPr lang="en-US" sz="1800" b="0" baseline="30000" dirty="0">
                <a:latin typeface="+mj-lt"/>
                <a:cs typeface="Helvetica"/>
              </a:rPr>
              <a:t>st</a:t>
            </a:r>
            <a:r>
              <a:rPr lang="en-US" sz="1800" b="0" dirty="0">
                <a:latin typeface="+mj-lt"/>
                <a:cs typeface="Helvetica"/>
              </a:rPr>
              <a:t> with applications due March 1</a:t>
            </a:r>
            <a:r>
              <a:rPr lang="en-US" sz="1800" b="0" baseline="30000" dirty="0">
                <a:latin typeface="+mj-lt"/>
                <a:cs typeface="Helvetica"/>
              </a:rPr>
              <a:t>st</a:t>
            </a:r>
            <a:r>
              <a:rPr lang="en-US" sz="1800" b="0" dirty="0">
                <a:latin typeface="+mj-lt"/>
                <a:cs typeface="Helvetica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 is obligated to seek BEAD funding in all ZCTAs that include locations shifted to BEAD from the VATI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These locations are already included in project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 will provide template for letter of support to include with application</a:t>
            </a:r>
          </a:p>
          <a:p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APB’s BEAD applications will </a:t>
            </a:r>
            <a:r>
              <a:rPr lang="en-US" sz="1800" b="0" i="1" u="sng" dirty="0">
                <a:latin typeface="+mj-lt"/>
                <a:cs typeface="Helvetica"/>
              </a:rPr>
              <a:t>also</a:t>
            </a:r>
            <a:r>
              <a:rPr lang="en-US" sz="1800" b="0" dirty="0">
                <a:latin typeface="+mj-lt"/>
                <a:cs typeface="Helvetica"/>
              </a:rPr>
              <a:t> include locations that were not eligible for VATI funding but </a:t>
            </a:r>
            <a:r>
              <a:rPr lang="en-US" sz="1800" b="0" i="1" u="sng" dirty="0">
                <a:latin typeface="+mj-lt"/>
                <a:cs typeface="Helvetica"/>
              </a:rPr>
              <a:t>are now</a:t>
            </a:r>
            <a:r>
              <a:rPr lang="en-US" sz="1800" b="0" dirty="0">
                <a:latin typeface="+mj-lt"/>
                <a:cs typeface="Helvetica"/>
              </a:rPr>
              <a:t> eligible under BEAD’s new service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DHCD is actively updating program guidelines: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  <a:hlinkClick r:id="rId3"/>
              </a:rPr>
              <a:t>https://www.dhcd.virginia.gov/bead</a:t>
            </a:r>
            <a:r>
              <a:rPr lang="en-US" sz="1800" b="0" dirty="0">
                <a:latin typeface="+mj-lt"/>
                <a:cs typeface="Helvetica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dirty="0">
              <a:latin typeface="+mj-lt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j-lt"/>
                <a:cs typeface="Helvetica"/>
              </a:rPr>
              <a:t>BEAD-eligible list for Mar 1</a:t>
            </a:r>
            <a:r>
              <a:rPr lang="en-US" sz="1800" b="0" baseline="30000" dirty="0">
                <a:latin typeface="+mj-lt"/>
                <a:cs typeface="Helvetica"/>
              </a:rPr>
              <a:t>st</a:t>
            </a:r>
            <a:r>
              <a:rPr lang="en-US" sz="1800" b="0" dirty="0">
                <a:latin typeface="+mj-lt"/>
                <a:cs typeface="Helvetica"/>
              </a:rPr>
              <a:t> application cannot be expanded; however, DHCD will continue efforts to close digital divide, so mapping data remains critical </a:t>
            </a:r>
          </a:p>
        </p:txBody>
      </p:sp>
    </p:spTree>
    <p:extLst>
      <p:ext uri="{BB962C8B-B14F-4D97-AF65-F5344CB8AC3E}">
        <p14:creationId xmlns:p14="http://schemas.microsoft.com/office/powerpoint/2010/main" val="229173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18063" y="1961333"/>
            <a:ext cx="87433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defTabSz="895350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spc="150">
                <a:solidFill>
                  <a:schemeClr val="bg1"/>
                </a:solidFill>
                <a:latin typeface="Verlag Bold"/>
                <a:cs typeface="Verlag Bold"/>
              </a:rPr>
              <a:t>Thank You</a:t>
            </a:r>
            <a:endParaRPr lang="en-US" sz="4400" spc="150" dirty="0">
              <a:solidFill>
                <a:schemeClr val="bg1"/>
              </a:solidFill>
              <a:latin typeface="Verlag Bold"/>
              <a:cs typeface="Verlag Bold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292850"/>
            <a:ext cx="8961438" cy="428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7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5602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292388"/>
          </a:xfrm>
        </p:spPr>
        <p:txBody>
          <a:bodyPr/>
          <a:lstStyle/>
          <a:p>
            <a:pPr eaLnBrk="1" hangingPunct="1"/>
            <a:r>
              <a:rPr lang="en-GB" dirty="0"/>
              <a:t>BEAD Application Areas (ZCTAs) in Page County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00F47D-C8D8-BF0B-F087-9BEE4132D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467" y="785644"/>
            <a:ext cx="4644503" cy="51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BFD93-FC77-3472-3DA3-16DB8426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30269CC6-2B68-5E2E-03C7-B5E5FA02E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3176F9-74A7-4563-BAE4-702773785246}" type="slidenum">
              <a:rPr lang="en-US">
                <a:latin typeface="Arial" charset="0"/>
              </a:rPr>
              <a:pPr/>
              <a:t>8</a:t>
            </a:fld>
            <a:r>
              <a:rPr lang="en-US">
                <a:latin typeface="Arial" charset="0"/>
              </a:rPr>
              <a:t> </a:t>
            </a:r>
          </a:p>
        </p:txBody>
      </p:sp>
      <p:graphicFrame>
        <p:nvGraphicFramePr>
          <p:cNvPr id="25602" name="Object 2" hidden="1">
            <a:extLst>
              <a:ext uri="{FF2B5EF4-FFF2-40B4-BE49-F238E27FC236}">
                <a16:creationId xmlns:a16="http://schemas.microsoft.com/office/drawing/2014/main" id="{1A39808A-3237-BD10-38E8-65E877A2F0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5602" name="Object 2" hidden="1">
                        <a:extLst>
                          <a:ext uri="{FF2B5EF4-FFF2-40B4-BE49-F238E27FC236}">
                            <a16:creationId xmlns:a16="http://schemas.microsoft.com/office/drawing/2014/main" id="{1A39808A-3237-BD10-38E8-65E877A2F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>
            <a:extLst>
              <a:ext uri="{FF2B5EF4-FFF2-40B4-BE49-F238E27FC236}">
                <a16:creationId xmlns:a16="http://schemas.microsoft.com/office/drawing/2014/main" id="{DD5C432F-86D7-33DF-52AA-8C870B31A3E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19063" y="230188"/>
            <a:ext cx="8842375" cy="584775"/>
          </a:xfrm>
        </p:spPr>
        <p:txBody>
          <a:bodyPr/>
          <a:lstStyle/>
          <a:p>
            <a:pPr eaLnBrk="1" hangingPunct="1"/>
            <a:r>
              <a:rPr lang="en-GB" dirty="0"/>
              <a:t>Adding or Modifying Locations through the National Broadband Map (</a:t>
            </a:r>
            <a:r>
              <a:rPr lang="en-US" dirty="0"/>
              <a:t>https://</a:t>
            </a:r>
            <a:r>
              <a:rPr lang="en-US" dirty="0" err="1"/>
              <a:t>broadbandmap.fcc.gov</a:t>
            </a:r>
            <a:r>
              <a:rPr lang="en-US" dirty="0"/>
              <a:t>/)</a:t>
            </a:r>
            <a:endParaRPr lang="en-GB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6D47665-1DED-28E2-8BAD-36F4BC7D9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7" y="1665715"/>
            <a:ext cx="7797424" cy="3211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86C8A-11CD-2EBD-D8D4-8DD06103FACF}"/>
              </a:ext>
            </a:extLst>
          </p:cNvPr>
          <p:cNvSpPr txBox="1"/>
          <p:nvPr/>
        </p:nvSpPr>
        <p:spPr>
          <a:xfrm>
            <a:off x="236668" y="1071062"/>
            <a:ext cx="843371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Modify: Click on map icon for your location to begin “Location Challenge” process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E34CB-25C3-07CC-D1B6-2F0F8405E10A}"/>
              </a:ext>
            </a:extLst>
          </p:cNvPr>
          <p:cNvSpPr txBox="1"/>
          <p:nvPr/>
        </p:nvSpPr>
        <p:spPr>
          <a:xfrm>
            <a:off x="236667" y="5311859"/>
            <a:ext cx="662873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Add: Navigate to your location and click on screen above building</a:t>
            </a:r>
          </a:p>
          <a:p>
            <a:r>
              <a:rPr lang="en-US" dirty="0"/>
              <a:t> to begin “Add a New Location” process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7A4F64-862E-2176-24DF-73B5A3408174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4453528" y="1409616"/>
            <a:ext cx="3376884" cy="119659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874086-5CA5-9ABC-D425-F5C354DD06FA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3539266" y="3539266"/>
            <a:ext cx="11770" cy="177259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0869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&gt;&lt;version val=&quot;1728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5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OSeeFyGDUyA047cBBTw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eivegpUUy7ZxlrVk2c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BDD101CD31941937274361A687762" ma:contentTypeVersion="14" ma:contentTypeDescription="Create a new document." ma:contentTypeScope="" ma:versionID="ffa0ec3852477b3350f869074429165a">
  <xsd:schema xmlns:xsd="http://www.w3.org/2001/XMLSchema" xmlns:xs="http://www.w3.org/2001/XMLSchema" xmlns:p="http://schemas.microsoft.com/office/2006/metadata/properties" xmlns:ns2="5dd711ac-39a3-4a44-923a-096988c06fdd" xmlns:ns3="a04a3adb-aae6-44c8-8bfc-1f5fd17137e1" targetNamespace="http://schemas.microsoft.com/office/2006/metadata/properties" ma:root="true" ma:fieldsID="95cd8e02e4f25f7b1288d26963196a4d" ns2:_="" ns3:_="">
    <xsd:import namespace="5dd711ac-39a3-4a44-923a-096988c06fdd"/>
    <xsd:import namespace="a04a3adb-aae6-44c8-8bfc-1f5fd1713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711ac-39a3-4a44-923a-096988c06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9fc488-e9d9-410a-a874-ba8272c7f1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a3adb-aae6-44c8-8bfc-1f5fd17137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c21bcff-354b-4b0c-9ab6-6dce90537cdd}" ma:internalName="TaxCatchAll" ma:showField="CatchAllData" ma:web="a04a3adb-aae6-44c8-8bfc-1f5fd1713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d711ac-39a3-4a44-923a-096988c06fdd">
      <Terms xmlns="http://schemas.microsoft.com/office/infopath/2007/PartnerControls"/>
    </lcf76f155ced4ddcb4097134ff3c332f>
    <TaxCatchAll xmlns="a04a3adb-aae6-44c8-8bfc-1f5fd17137e1" xsi:nil="true"/>
    <SharedWithUsers xmlns="a04a3adb-aae6-44c8-8bfc-1f5fd17137e1">
      <UserInfo>
        <DisplayName>Jimmy Carr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0AF62C8-C9FA-4D3D-9DC9-7F2C57E1C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711ac-39a3-4a44-923a-096988c06fdd"/>
    <ds:schemaRef ds:uri="a04a3adb-aae6-44c8-8bfc-1f5fd1713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07CD67-C1A2-4C2D-9C38-5E92D6BFF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71CEF1-A8A2-4F14-9E1D-502E76DBBA64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5dd711ac-39a3-4a44-923a-096988c06fdd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04a3adb-aae6-44c8-8bfc-1f5fd17137e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101009</TotalTime>
  <Words>573</Words>
  <Application>Microsoft Macintosh PowerPoint</Application>
  <PresentationFormat>Custom</PresentationFormat>
  <Paragraphs>80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Plantin MT Pro</vt:lpstr>
      <vt:lpstr>Verlag Bold</vt:lpstr>
      <vt:lpstr>Blank</vt:lpstr>
      <vt:lpstr>think-cell Slide</vt:lpstr>
      <vt:lpstr>PowerPoint Presentation</vt:lpstr>
      <vt:lpstr>Regional Project Overall Status</vt:lpstr>
      <vt:lpstr>Make Ready and Undergrounding Costs</vt:lpstr>
      <vt:lpstr>Overall Schedule Summary - Page</vt:lpstr>
      <vt:lpstr>FSA/FDA Layout to be Finalized Prior to Construction</vt:lpstr>
      <vt:lpstr>Overview of Virginia’s Implementation of BEAD (Infrastructure Act)</vt:lpstr>
      <vt:lpstr>PowerPoint Presentation</vt:lpstr>
      <vt:lpstr>BEAD Application Areas (ZCTAs) in Page County</vt:lpstr>
      <vt:lpstr>Adding or Modifying Locations through the National Broadband Map (https://broadbandmap.fcc.gov/)</vt:lpstr>
    </vt:vector>
  </TitlesOfParts>
  <Company>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Valuing Corporate Social Responsibility and Sustainability</dc:title>
  <dc:creator>Noemie Brun</dc:creator>
  <cp:lastModifiedBy>Thomas Innes</cp:lastModifiedBy>
  <cp:revision>1470</cp:revision>
  <cp:lastPrinted>2023-10-26T14:51:32Z</cp:lastPrinted>
  <dcterms:created xsi:type="dcterms:W3CDTF">2009-03-12T09:33:14Z</dcterms:created>
  <dcterms:modified xsi:type="dcterms:W3CDTF">2025-02-03T19:52:03Z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false</vt:bool>
  </property>
  <property fmtid="{D5CDD505-2E9C-101B-9397-08002B2CF9AE}" pid="6" name="Title">
    <vt:lpwstr>Valuing Corporate Social Responsibility and Sustainability</vt:lpwstr>
  </property>
  <property fmtid="{D5CDD505-2E9C-101B-9397-08002B2CF9AE}" pid="7" name="Event">
    <vt:lpwstr/>
  </property>
  <property fmtid="{D5CDD505-2E9C-101B-9397-08002B2CF9AE}" pid="8" name="Delivery Date">
    <vt:lpwstr>March 2009</vt:lpwstr>
  </property>
  <property fmtid="{D5CDD505-2E9C-101B-9397-08002B2CF9AE}" pid="9" name="DocID">
    <vt:lpwstr>NJE-262616.044-20090318-ashoHR1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  <property fmtid="{D5CDD505-2E9C-101B-9397-08002B2CF9AE}" pid="13" name="ContentTypeId">
    <vt:lpwstr>0x01010007DBDD101CD31941937274361A687762</vt:lpwstr>
  </property>
  <property fmtid="{D5CDD505-2E9C-101B-9397-08002B2CF9AE}" pid="14" name="MediaServiceImageTags">
    <vt:lpwstr/>
  </property>
</Properties>
</file>