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147470435" r:id="rId5"/>
    <p:sldId id="2365" r:id="rId6"/>
    <p:sldId id="2367" r:id="rId7"/>
    <p:sldId id="2147470461" r:id="rId8"/>
    <p:sldId id="690" r:id="rId9"/>
    <p:sldId id="2147470460" r:id="rId10"/>
  </p:sldIdLst>
  <p:sldSz cx="8961438" cy="6721475"/>
  <p:notesSz cx="7010400" cy="9296400"/>
  <p:custDataLst>
    <p:tags r:id="rId1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0">
          <p15:clr>
            <a:srgbClr val="A4A3A4"/>
          </p15:clr>
        </p15:guide>
        <p15:guide id="2" orient="horz" pos="3872">
          <p15:clr>
            <a:srgbClr val="A4A3A4"/>
          </p15:clr>
        </p15:guide>
        <p15:guide id="3" orient="horz" pos="581">
          <p15:clr>
            <a:srgbClr val="A4A3A4"/>
          </p15:clr>
        </p15:guide>
        <p15:guide id="4" pos="3208">
          <p15:clr>
            <a:srgbClr val="A4A3A4"/>
          </p15:clr>
        </p15:guide>
        <p15:guide id="5" pos="2543">
          <p15:clr>
            <a:srgbClr val="A4A3A4"/>
          </p15:clr>
        </p15:guide>
        <p15:guide id="6" orient="horz" pos="3920">
          <p15:clr>
            <a:srgbClr val="A4A3A4"/>
          </p15:clr>
        </p15:guide>
        <p15:guide id="7" pos="3256">
          <p15:clr>
            <a:srgbClr val="A4A3A4"/>
          </p15:clr>
        </p15:guide>
        <p15:guide id="8" pos="271">
          <p15:clr>
            <a:srgbClr val="A4A3A4"/>
          </p15:clr>
        </p15:guide>
        <p15:guide id="9" orient="horz" pos="1220">
          <p15:clr>
            <a:srgbClr val="A4A3A4"/>
          </p15:clr>
        </p15:guide>
        <p15:guide id="10" orient="horz" pos="3865">
          <p15:clr>
            <a:srgbClr val="A4A3A4"/>
          </p15:clr>
        </p15:guide>
        <p15:guide id="11" orient="horz" pos="2634">
          <p15:clr>
            <a:srgbClr val="A4A3A4"/>
          </p15:clr>
        </p15:guide>
        <p15:guide id="12" pos="26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om Innes" initials="tcai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65CC"/>
    <a:srgbClr val="104207"/>
    <a:srgbClr val="155409"/>
    <a:srgbClr val="FF7972"/>
    <a:srgbClr val="91AFFF"/>
    <a:srgbClr val="B2B2B2"/>
    <a:srgbClr val="808080"/>
    <a:srgbClr val="00296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7FD0A2-0EE6-FB4B-B658-9A40526E8C55}" v="7" dt="2025-02-03T19:50:10.76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54" autoAdjust="0"/>
    <p:restoredTop sz="94966" autoAdjust="0"/>
  </p:normalViewPr>
  <p:slideViewPr>
    <p:cSldViewPr snapToGrid="0">
      <p:cViewPr varScale="1">
        <p:scale>
          <a:sx n="119" d="100"/>
          <a:sy n="119" d="100"/>
        </p:scale>
        <p:origin x="616" y="200"/>
      </p:cViewPr>
      <p:guideLst>
        <p:guide orient="horz" pos="270"/>
        <p:guide orient="horz" pos="3872"/>
        <p:guide orient="horz" pos="581"/>
        <p:guide pos="3208"/>
        <p:guide pos="2543"/>
        <p:guide orient="horz" pos="3920"/>
        <p:guide pos="3256"/>
        <p:guide pos="271"/>
        <p:guide orient="horz" pos="1220"/>
        <p:guide orient="horz" pos="3865"/>
        <p:guide orient="horz" pos="2634"/>
        <p:guide pos="2631"/>
      </p:guideLst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-3496" y="-12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18935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gray">
          <a:xfrm>
            <a:off x="782638" y="582613"/>
            <a:ext cx="5451475" cy="40909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sp>
      <p:sp>
        <p:nvSpPr>
          <p:cNvPr id="5123" name="Rectangle 3"/>
          <p:cNvSpPr>
            <a:spLocks noGrp="1" noChangeArrowheads="1"/>
          </p:cNvSpPr>
          <p:nvPr>
            <p:ph type="body" sz="quarter" idx="3"/>
          </p:nvPr>
        </p:nvSpPr>
        <p:spPr bwMode="gray">
          <a:xfrm>
            <a:off x="568202" y="4994941"/>
            <a:ext cx="5973084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gray">
          <a:xfrm>
            <a:off x="6256411" y="8928993"/>
            <a:ext cx="55581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 b="0" smtClean="0">
                <a:latin typeface="Arial" pitchFamily="34" charset="0"/>
              </a:defRPr>
            </a:lvl1pPr>
          </a:lstStyle>
          <a:p>
            <a:pPr>
              <a:defRPr/>
            </a:pPr>
            <a:fld id="{33D92FA0-2083-47FF-9A47-3D2E3F201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128" name="doc id"/>
          <p:cNvSpPr>
            <a:spLocks noGrp="1" noChangeArrowheads="1"/>
          </p:cNvSpPr>
          <p:nvPr>
            <p:ph type="ftr" sz="quarter" idx="4"/>
          </p:nvPr>
        </p:nvSpPr>
        <p:spPr bwMode="gray">
          <a:xfrm>
            <a:off x="5077776" y="95555"/>
            <a:ext cx="173445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 b="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NJE-262616.044-20090318-ashoHR1</a:t>
            </a:r>
          </a:p>
        </p:txBody>
      </p:sp>
    </p:spTree>
    <p:extLst>
      <p:ext uri="{BB962C8B-B14F-4D97-AF65-F5344CB8AC3E}">
        <p14:creationId xmlns:p14="http://schemas.microsoft.com/office/powerpoint/2010/main" val="167609736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117475" indent="-115888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▪"/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300038" indent="-180975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–"/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427038" indent="-125413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Font typeface="Arial" charset="0"/>
      <a:buChar char="▫"/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542925" indent="-114300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89000"/>
      <a:buFont typeface="Arial" charset="0"/>
      <a:buChar char="-"/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256411" y="8928993"/>
            <a:ext cx="555815" cy="184666"/>
          </a:xfrm>
          <a:noFill/>
        </p:spPr>
        <p:txBody>
          <a:bodyPr/>
          <a:lstStyle/>
          <a:p>
            <a:fld id="{B1FACAAD-879B-48CC-BC31-400A5EC1081F}" type="slidenum">
              <a:rPr lang="en-US">
                <a:latin typeface="Arial" charset="0"/>
              </a:rPr>
              <a:pPr/>
              <a:t>1</a:t>
            </a:fld>
            <a:endParaRPr lang="en-US">
              <a:latin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4225" y="582613"/>
            <a:ext cx="5451475" cy="409098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7697" y="4993836"/>
            <a:ext cx="5969072" cy="246221"/>
          </a:xfrm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174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256411" y="8928993"/>
            <a:ext cx="555815" cy="184666"/>
          </a:xfrm>
          <a:noFill/>
        </p:spPr>
        <p:txBody>
          <a:bodyPr/>
          <a:lstStyle/>
          <a:p>
            <a:fld id="{B1FACAAD-879B-48CC-BC31-400A5EC1081F}" type="slidenum">
              <a:rPr lang="en-US">
                <a:latin typeface="Arial" charset="0"/>
              </a:rPr>
              <a:pPr/>
              <a:t>2</a:t>
            </a:fld>
            <a:endParaRPr lang="en-US">
              <a:latin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4225" y="582613"/>
            <a:ext cx="5451475" cy="409098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7697" y="4993836"/>
            <a:ext cx="5969072" cy="246221"/>
          </a:xfrm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896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770D5-A6E7-2AC9-5B6E-03D06F32C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E3783C42-EB78-4136-9822-B6B8785D1C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6256411" y="8928993"/>
            <a:ext cx="555815" cy="184666"/>
          </a:xfrm>
          <a:noFill/>
        </p:spPr>
        <p:txBody>
          <a:bodyPr/>
          <a:lstStyle/>
          <a:p>
            <a:fld id="{B1FACAAD-879B-48CC-BC31-400A5EC1081F}" type="slidenum">
              <a:rPr lang="en-US">
                <a:latin typeface="Arial" charset="0"/>
              </a:rPr>
              <a:pPr/>
              <a:t>3</a:t>
            </a:fld>
            <a:endParaRPr lang="en-US">
              <a:latin typeface="Arial" charset="0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EC6B2908-7209-C78F-226E-58D73ED105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4225" y="582613"/>
            <a:ext cx="5451475" cy="4090987"/>
          </a:xfrm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4DC1E76F-0071-2B97-8B32-6DF5A757F7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67697" y="4993836"/>
            <a:ext cx="5969072" cy="246221"/>
          </a:xfrm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831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4A2431-8E37-B05E-CAE9-BE50D2038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695B0099-2E79-08FD-127A-C4F9159FF7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6256411" y="8928993"/>
            <a:ext cx="555815" cy="184666"/>
          </a:xfrm>
          <a:noFill/>
        </p:spPr>
        <p:txBody>
          <a:bodyPr/>
          <a:lstStyle/>
          <a:p>
            <a:fld id="{B1FACAAD-879B-48CC-BC31-400A5EC1081F}" type="slidenum">
              <a:rPr lang="en-US">
                <a:latin typeface="Arial" charset="0"/>
              </a:rPr>
              <a:pPr/>
              <a:t>5</a:t>
            </a:fld>
            <a:endParaRPr lang="en-US">
              <a:latin typeface="Arial" charset="0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BB1C5861-09F6-CC0E-CE8A-374F2F959C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4225" y="582613"/>
            <a:ext cx="5451475" cy="4090987"/>
          </a:xfrm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8918DF63-C857-45F4-40C7-0BA3DB4A23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67697" y="4993836"/>
            <a:ext cx="5969072" cy="246221"/>
          </a:xfrm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752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8540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268288"/>
            <a:ext cx="2947988" cy="11382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613" y="268288"/>
            <a:ext cx="5010150" cy="5735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675" y="1406525"/>
            <a:ext cx="2947988" cy="4597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F213F-5903-49BE-AC0C-53CC701E0BF7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775" y="4705350"/>
            <a:ext cx="5376863" cy="555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55775" y="600075"/>
            <a:ext cx="5376863" cy="40338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5775" y="5260975"/>
            <a:ext cx="5376863" cy="7889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E55E7-3E05-4124-A1C1-18370025D759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70F10-ACF8-4BCD-942A-D9008F0DE625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3363" y="230188"/>
            <a:ext cx="2154237" cy="29432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9063" y="230188"/>
            <a:ext cx="6311900" cy="29432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53B91-71C2-473F-86E2-CBB3FE6D3F1D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1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066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king Draft Text"/>
          <p:cNvSpPr txBox="1">
            <a:spLocks noChangeArrowheads="1"/>
          </p:cNvSpPr>
          <p:nvPr/>
        </p:nvSpPr>
        <p:spPr bwMode="auto">
          <a:xfrm>
            <a:off x="2640013" y="342900"/>
            <a:ext cx="984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900">
                <a:latin typeface="Arial" pitchFamily="34" charset="0"/>
              </a:rPr>
              <a:t>WORKING DRAFT</a:t>
            </a:r>
          </a:p>
        </p:txBody>
      </p:sp>
      <p:grpSp>
        <p:nvGrpSpPr>
          <p:cNvPr id="5" name="McK Title Elements"/>
          <p:cNvGrpSpPr>
            <a:grpSpLocks/>
          </p:cNvGrpSpPr>
          <p:nvPr/>
        </p:nvGrpSpPr>
        <p:grpSpPr bwMode="auto">
          <a:xfrm>
            <a:off x="2640013" y="4933950"/>
            <a:ext cx="4935537" cy="1152525"/>
            <a:chOff x="1663" y="3108"/>
            <a:chExt cx="3109" cy="726"/>
          </a:xfrm>
        </p:grpSpPr>
        <p:sp>
          <p:nvSpPr>
            <p:cNvPr id="6" name="McK Document type" hidden="1"/>
            <p:cNvSpPr txBox="1">
              <a:spLocks noChangeArrowheads="1"/>
            </p:cNvSpPr>
            <p:nvPr userDrawn="1"/>
          </p:nvSpPr>
          <p:spPr bwMode="auto">
            <a:xfrm>
              <a:off x="1663" y="3108"/>
              <a:ext cx="310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>
                <a:defRPr/>
              </a:pPr>
              <a:r>
                <a:rPr lang="en-US" sz="1400" b="0">
                  <a:latin typeface="Arial" pitchFamily="34" charset="0"/>
                </a:rPr>
                <a:t>Document type</a:t>
              </a:r>
            </a:p>
          </p:txBody>
        </p:sp>
        <p:sp>
          <p:nvSpPr>
            <p:cNvPr id="7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275"/>
              <a:ext cx="310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en-US" sz="1400" b="0">
                  <a:latin typeface="Arial" pitchFamily="34" charset="0"/>
                </a:rPr>
                <a:t>Date</a:t>
              </a:r>
            </a:p>
          </p:txBody>
        </p:sp>
        <p:sp>
          <p:nvSpPr>
            <p:cNvPr id="8" name="McK Disclaimer" hidden="1"/>
            <p:cNvSpPr>
              <a:spLocks noChangeArrowheads="1"/>
            </p:cNvSpPr>
            <p:nvPr userDrawn="1"/>
          </p:nvSpPr>
          <p:spPr bwMode="auto">
            <a:xfrm>
              <a:off x="1663" y="3680"/>
              <a:ext cx="277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defTabSz="804863" eaLnBrk="0" hangingPunct="0">
                <a:defRPr/>
              </a:pPr>
              <a:r>
                <a:rPr lang="en-US" sz="800" b="0">
                  <a:latin typeface="Arial" pitchFamily="34" charset="0"/>
                </a:rPr>
                <a:t>CONFIDENTIAL AND PROPRIETARY</a:t>
              </a:r>
            </a:p>
            <a:p>
              <a:pPr defTabSz="804863" eaLnBrk="0" hangingPunct="0">
                <a:defRPr/>
              </a:pPr>
              <a:r>
                <a:rPr lang="en-US" sz="800" b="0">
                  <a:latin typeface="Arial" pitchFamily="34" charset="0"/>
                </a:rPr>
                <a:t>Any use of this material without specific permission of McKinsey &amp; Company is strictly prohibited</a:t>
              </a:r>
            </a:p>
          </p:txBody>
        </p:sp>
      </p:grpSp>
      <p:pic>
        <p:nvPicPr>
          <p:cNvPr id="12" name="TitleBottomBarBW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2013" y="6446838"/>
            <a:ext cx="1633537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doc id"/>
          <p:cNvSpPr txBox="1">
            <a:spLocks noChangeArrowheads="1"/>
          </p:cNvSpPr>
          <p:nvPr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>
              <a:defRPr/>
            </a:pPr>
            <a:endParaRPr lang="ru-RU" sz="800" b="0">
              <a:latin typeface="Arial" pitchFamily="34" charset="0"/>
            </a:endParaRP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40013" y="3867150"/>
            <a:ext cx="4935537" cy="212725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" name="Picture 1" descr="Screen Shot 2014-11-13 at 6.32.41 PM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88" y="-164754"/>
            <a:ext cx="8967426" cy="70626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F0296-A7D1-4CE2-80CA-48139363AB39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025" y="4319588"/>
            <a:ext cx="7616825" cy="1335087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025" y="2849563"/>
            <a:ext cx="7616825" cy="14700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89BE7-BE1F-42B3-BC1B-16B26F7FB193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52563" y="1951038"/>
            <a:ext cx="2074862" cy="1222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79825" y="1951038"/>
            <a:ext cx="2074863" cy="1222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2D496-8C75-48D7-9BE0-23BE6B6F0213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269875"/>
            <a:ext cx="8066088" cy="11191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7675" y="1504950"/>
            <a:ext cx="3959225" cy="6270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7675" y="2132013"/>
            <a:ext cx="3959225" cy="38719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2950" y="1504950"/>
            <a:ext cx="3960813" cy="6270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2950" y="2132013"/>
            <a:ext cx="3960813" cy="38719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62A83-35AD-4FA2-AC45-B7BCF862A0AC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9039D-6C6D-4E82-BDFD-CD38170626A3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6CDAB-8E7C-40CF-B5A7-B03B19D5A6DC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SlideBottomBar"/>
          <p:cNvSpPr>
            <a:spLocks noChangeArrowheads="1"/>
          </p:cNvSpPr>
          <p:nvPr userDrawn="1"/>
        </p:nvSpPr>
        <p:spPr bwMode="auto">
          <a:xfrm>
            <a:off x="0" y="6300788"/>
            <a:ext cx="8961438" cy="422275"/>
          </a:xfrm>
          <a:prstGeom prst="rect">
            <a:avLst/>
          </a:prstGeom>
          <a:solidFill>
            <a:schemeClr val="accent1">
              <a:lumMod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Arial" pitchFamily="34" charset="0"/>
            </a:endParaRPr>
          </a:p>
        </p:txBody>
      </p:sp>
      <p:sp>
        <p:nvSpPr>
          <p:cNvPr id="18435" name="McK 2. 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119063" y="230188"/>
            <a:ext cx="86185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76" name="McK 1. On-page tracker" hidden="1"/>
          <p:cNvSpPr>
            <a:spLocks noChangeArrowheads="1"/>
          </p:cNvSpPr>
          <p:nvPr/>
        </p:nvSpPr>
        <p:spPr bwMode="auto">
          <a:xfrm>
            <a:off x="119063" y="26988"/>
            <a:ext cx="8509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0">
                <a:solidFill>
                  <a:srgbClr val="808080"/>
                </a:solidFill>
                <a:latin typeface="Arial" pitchFamily="34" charset="0"/>
              </a:rPr>
              <a:t>TRACKER</a:t>
            </a:r>
          </a:p>
        </p:txBody>
      </p:sp>
      <p:sp>
        <p:nvSpPr>
          <p:cNvPr id="1032" name="McK 3. Unit of measure" hidden="1"/>
          <p:cNvSpPr txBox="1">
            <a:spLocks noChangeArrowheads="1"/>
          </p:cNvSpPr>
          <p:nvPr/>
        </p:nvSpPr>
        <p:spPr bwMode="auto">
          <a:xfrm>
            <a:off x="119063" y="531813"/>
            <a:ext cx="36560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895350">
              <a:defRPr/>
            </a:pPr>
            <a:r>
              <a:rPr lang="en-US" sz="1400" b="0">
                <a:solidFill>
                  <a:srgbClr val="808080"/>
                </a:solidFill>
                <a:latin typeface="Arial" pitchFamily="34" charset="0"/>
              </a:rPr>
              <a:t>Unit of measure</a:t>
            </a:r>
          </a:p>
        </p:txBody>
      </p:sp>
      <p:grpSp>
        <p:nvGrpSpPr>
          <p:cNvPr id="18439" name="McK Slide Elements"/>
          <p:cNvGrpSpPr>
            <a:grpSpLocks/>
          </p:cNvGrpSpPr>
          <p:nvPr userDrawn="1"/>
        </p:nvGrpSpPr>
        <p:grpSpPr bwMode="auto">
          <a:xfrm>
            <a:off x="119063" y="6080125"/>
            <a:ext cx="8548687" cy="508000"/>
            <a:chOff x="75" y="3830"/>
            <a:chExt cx="5385" cy="320"/>
          </a:xfrm>
        </p:grpSpPr>
        <p:sp>
          <p:nvSpPr>
            <p:cNvPr id="1151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30"/>
              <a:ext cx="5385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104775" indent="-104775" defTabSz="895350">
                <a:defRPr/>
              </a:pPr>
              <a:r>
                <a:rPr lang="en-US" sz="1000" b="0">
                  <a:latin typeface="Arial" pitchFamily="34" charset="0"/>
                </a:rPr>
                <a:t>1 Footnote</a:t>
              </a:r>
            </a:p>
          </p:txBody>
        </p:sp>
        <p:sp>
          <p:nvSpPr>
            <p:cNvPr id="1154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marL="609600" indent="-609600" defTabSz="895350">
                <a:tabLst>
                  <a:tab pos="612775" algn="l"/>
                </a:tabLst>
                <a:defRPr/>
              </a:pPr>
              <a:r>
                <a:rPr lang="en-US" sz="1000" b="0">
                  <a:solidFill>
                    <a:srgbClr val="000000"/>
                  </a:solidFill>
                  <a:latin typeface="Arial" pitchFamily="34" charset="0"/>
                </a:rPr>
                <a:t>SOURCE: Source</a:t>
              </a:r>
            </a:p>
          </p:txBody>
        </p:sp>
      </p:grpSp>
      <p:grpSp>
        <p:nvGrpSpPr>
          <p:cNvPr id="18440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8447" name="AutoShape 249" hidden="1"/>
            <p:cNvCxnSpPr>
              <a:cxnSpLocks noChangeShapeType="1"/>
              <a:stCxn id="1274" idx="4"/>
              <a:endCxn id="1274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274" name="AutoShape 250" hidden="1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18288" anchor="b">
              <a:spAutoFit/>
            </a:bodyPr>
            <a:lstStyle/>
            <a:p>
              <a:pPr>
                <a:defRPr/>
              </a:pPr>
              <a:r>
                <a:rPr lang="en-US">
                  <a:latin typeface="Arial" pitchFamily="34" charset="0"/>
                </a:rPr>
                <a:t>Title</a:t>
              </a:r>
            </a:p>
            <a:p>
              <a:pPr>
                <a:defRPr/>
              </a:pPr>
              <a:r>
                <a:rPr lang="en-US" b="0">
                  <a:solidFill>
                    <a:srgbClr val="808080"/>
                  </a:solidFill>
                  <a:latin typeface="Arial" pitchFamily="34" charset="0"/>
                </a:rPr>
                <a:t>Unit of measure</a:t>
              </a:r>
            </a:p>
          </p:txBody>
        </p:sp>
      </p:grpSp>
      <p:sp>
        <p:nvSpPr>
          <p:cNvPr id="1304" name="Rectangle 28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45513" y="6401857"/>
            <a:ext cx="195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3C69225-B441-46CD-8E1F-3A68FE68781A}" type="slidenum">
              <a:rPr lang="en-US" smtClean="0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  <p:sp>
        <p:nvSpPr>
          <p:cNvPr id="18445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3" y="1951038"/>
            <a:ext cx="430212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12" name="SlideLogoSeparator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407968" y="6387535"/>
            <a:ext cx="5023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r" defTabSz="895350">
              <a:defRPr/>
            </a:pPr>
            <a:r>
              <a:rPr lang="en-US" sz="1400" b="1">
                <a:solidFill>
                  <a:schemeClr val="bg1"/>
                </a:solidFill>
                <a:latin typeface="Arial" pitchFamily="34" charset="0"/>
              </a:rPr>
              <a:t>|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648179" y="6341369"/>
            <a:ext cx="7089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200" dirty="0">
                <a:solidFill>
                  <a:srgbClr val="FFFFFF"/>
                </a:solidFill>
                <a:latin typeface="Verlag Bold"/>
                <a:cs typeface="Verlag Bold"/>
              </a:rPr>
              <a:t>© All Points Broadband</a:t>
            </a:r>
            <a:r>
              <a:rPr lang="en-US" sz="1200" spc="200" baseline="0" dirty="0">
                <a:solidFill>
                  <a:srgbClr val="FFFFFF"/>
                </a:solidFill>
                <a:latin typeface="Verlag Bold"/>
                <a:cs typeface="Verlag Bold"/>
              </a:rPr>
              <a:t> </a:t>
            </a:r>
            <a:r>
              <a:rPr lang="en-US" sz="1200" spc="200" dirty="0">
                <a:solidFill>
                  <a:srgbClr val="FFFFFF"/>
                </a:solidFill>
                <a:latin typeface="Verlag Bold"/>
                <a:cs typeface="Verlag Bold"/>
              </a:rPr>
              <a:t>2025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1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hdr="0" ftr="0" dt="0"/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5pPr>
      <a:lvl6pPr marL="457200" algn="l" defTabSz="895350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6pPr>
      <a:lvl7pPr marL="914400" algn="l" defTabSz="895350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7pPr>
      <a:lvl8pPr marL="1371600" algn="l" defTabSz="895350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8pPr>
      <a:lvl9pPr marL="1828800" algn="l" defTabSz="895350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9pPr>
    </p:titleStyle>
    <p:bodyStyle>
      <a:lvl1pPr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200" indent="-261938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4363" indent="-155575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6125" indent="-130175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1203325" indent="-130175" algn="l" defTabSz="895350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6pPr>
      <a:lvl7pPr marL="1660525" indent="-130175" algn="l" defTabSz="895350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7pPr>
      <a:lvl8pPr marL="2117725" indent="-130175" algn="l" defTabSz="895350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8pPr>
      <a:lvl9pPr marL="2574925" indent="-130175" algn="l" defTabSz="895350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5.emf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8.xml"/><Relationship Id="rId7" Type="http://schemas.openxmlformats.org/officeDocument/2006/relationships/oleObject" Target="../embeddings/oleObject1.bin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7.png"/><Relationship Id="rId4" Type="http://schemas.openxmlformats.org/officeDocument/2006/relationships/tags" Target="../tags/tag9.xml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8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0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218063" y="1961793"/>
            <a:ext cx="8743375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pitchFamily="34" charset="0"/>
              </a:defRPr>
            </a:lvl2pPr>
            <a:lvl3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pitchFamily="34" charset="0"/>
              </a:defRPr>
            </a:lvl3pPr>
            <a:lvl4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pitchFamily="34" charset="0"/>
              </a:defRPr>
            </a:lvl4pPr>
            <a:lvl5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3600" spc="150" dirty="0">
                <a:solidFill>
                  <a:schemeClr val="bg1"/>
                </a:solidFill>
                <a:latin typeface="Verlag Bold"/>
                <a:cs typeface="Verlag Bold"/>
              </a:rPr>
              <a:t>All Points Broadband</a:t>
            </a:r>
          </a:p>
          <a:p>
            <a:pPr algn="ctr"/>
            <a:r>
              <a:rPr lang="en-US" sz="3600" spc="150" dirty="0">
                <a:solidFill>
                  <a:schemeClr val="bg1"/>
                </a:solidFill>
                <a:latin typeface="Verlag Bold"/>
                <a:cs typeface="Verlag Bold"/>
              </a:rPr>
              <a:t>---</a:t>
            </a:r>
          </a:p>
          <a:p>
            <a:pPr algn="ctr"/>
            <a:r>
              <a:rPr lang="en-US" sz="3600" spc="150" dirty="0">
                <a:solidFill>
                  <a:schemeClr val="bg1"/>
                </a:solidFill>
                <a:latin typeface="Verlag Bold"/>
                <a:cs typeface="Verlag Bold"/>
              </a:rPr>
              <a:t>Page County Broadband Update</a:t>
            </a:r>
          </a:p>
          <a:p>
            <a:pPr algn="ctr"/>
            <a:endParaRPr lang="en-US" sz="3600" spc="150" dirty="0">
              <a:solidFill>
                <a:schemeClr val="bg1"/>
              </a:solidFill>
              <a:latin typeface="Verlag Bold"/>
              <a:cs typeface="Verlag Bold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0" y="6292850"/>
            <a:ext cx="8961438" cy="428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8306" y="5543927"/>
            <a:ext cx="4153132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30000" dirty="0">
                <a:solidFill>
                  <a:schemeClr val="tx2">
                    <a:lumMod val="75000"/>
                  </a:schemeClr>
                </a:solidFill>
                <a:latin typeface="Plantin MT Pro"/>
                <a:cs typeface="Plantin MT Pro"/>
              </a:rPr>
              <a:t>December 1, 2025</a:t>
            </a:r>
          </a:p>
        </p:txBody>
      </p:sp>
    </p:spTree>
    <p:extLst>
      <p:ext uri="{BB962C8B-B14F-4D97-AF65-F5344CB8AC3E}">
        <p14:creationId xmlns:p14="http://schemas.microsoft.com/office/powerpoint/2010/main" val="3540461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63176F9-74A7-4563-BAE4-702773785246}" type="slidenum">
              <a:rPr lang="en-US">
                <a:latin typeface="Arial" charset="0"/>
              </a:rPr>
              <a:pPr/>
              <a:t>1</a:t>
            </a:fld>
            <a:r>
              <a:rPr lang="en-US">
                <a:latin typeface="Arial" charset="0"/>
              </a:rPr>
              <a:t> </a:t>
            </a:r>
          </a:p>
        </p:txBody>
      </p:sp>
      <p:graphicFrame>
        <p:nvGraphicFramePr>
          <p:cNvPr id="25602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25602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 bwMode="gray">
          <a:xfrm>
            <a:off x="119063" y="230188"/>
            <a:ext cx="8842375" cy="292388"/>
          </a:xfrm>
        </p:spPr>
        <p:txBody>
          <a:bodyPr/>
          <a:lstStyle/>
          <a:p>
            <a:pPr eaLnBrk="1" hangingPunct="1"/>
            <a:r>
              <a:rPr lang="en-GB" dirty="0"/>
              <a:t>Broadband Project Overall Status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B5E6B4C9-2433-2955-4B87-F451DCBC70B9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176875" y="843857"/>
            <a:ext cx="8368637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latin typeface="+mj-lt"/>
                <a:cs typeface="Helvetica"/>
              </a:rPr>
              <a:t>APB service expected to begin in Page in 2</a:t>
            </a:r>
            <a:r>
              <a:rPr lang="en-US" sz="1800" b="0" baseline="30000" dirty="0">
                <a:latin typeface="+mj-lt"/>
                <a:cs typeface="Helvetica"/>
              </a:rPr>
              <a:t>nd</a:t>
            </a:r>
            <a:r>
              <a:rPr lang="en-US" sz="1800" b="0" dirty="0">
                <a:latin typeface="+mj-lt"/>
                <a:cs typeface="Helvetica"/>
              </a:rPr>
              <a:t> quarter of 2026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dirty="0">
                <a:latin typeface="+mj-lt"/>
                <a:cs typeface="Helvetica"/>
              </a:rPr>
              <a:t>1</a:t>
            </a:r>
            <a:r>
              <a:rPr lang="en-US" sz="1800" b="0" baseline="30000" dirty="0">
                <a:latin typeface="+mj-lt"/>
                <a:cs typeface="Helvetica"/>
              </a:rPr>
              <a:t>st</a:t>
            </a:r>
            <a:r>
              <a:rPr lang="en-US" sz="1800" b="0" dirty="0">
                <a:latin typeface="+mj-lt"/>
                <a:cs typeface="Helvetica"/>
              </a:rPr>
              <a:t> of 4 network cabinets constructed; pending upstream service activation in February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dirty="0">
                <a:latin typeface="+mj-lt"/>
                <a:cs typeface="Helvetica"/>
              </a:rPr>
              <a:t>VDOT land use permit approval and SVEC pole attachment approval continue to determine critical path progress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dirty="0">
              <a:latin typeface="+mj-lt"/>
              <a:cs typeface="Helvetic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latin typeface="+mj-lt"/>
                <a:cs typeface="Helvetica"/>
              </a:rPr>
              <a:t>VDOT land use permit status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dirty="0">
                <a:latin typeface="+mj-lt"/>
                <a:cs typeface="Helvetica"/>
              </a:rPr>
              <a:t>Strong, collaborative relationship with Harrisonburg residency; volume of permit applications, oversight, and inspection are significant burden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dirty="0">
                <a:latin typeface="+mj-lt"/>
                <a:cs typeface="Helvetica"/>
              </a:rPr>
              <a:t>Initial application submitted in August and awaiting approval or request to revise &amp; resubmit; currently have 22 miles worth of fiber routes pending approval (out of 116 total underground miles)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dirty="0">
                <a:latin typeface="+mj-lt"/>
                <a:cs typeface="Helvetica"/>
              </a:rPr>
              <a:t>APB crews will mobilize to areas with approved permits following utility locate clearance, approximately 10 days from permit approval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800" b="0" dirty="0">
              <a:latin typeface="+mj-lt"/>
              <a:cs typeface="Helvetic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latin typeface="+mj-lt"/>
                <a:cs typeface="Helvetica"/>
              </a:rPr>
              <a:t>SVEC pole attachment application have begun to be submitted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dirty="0">
                <a:latin typeface="+mj-lt"/>
                <a:cs typeface="Helvetica"/>
              </a:rPr>
              <a:t>APB’s network redesign limited attachments to approximately 2600 poles for 59 miles of aerial fiber construction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800" b="0" dirty="0">
              <a:latin typeface="+mj-lt"/>
              <a:cs typeface="Helvetic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800" b="0" dirty="0">
              <a:latin typeface="+mj-lt"/>
              <a:cs typeface="Helvetic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800" b="0" dirty="0">
              <a:latin typeface="+mj-lt"/>
              <a:cs typeface="Helvetic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dirty="0"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17321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63176F9-74A7-4563-BAE4-702773785246}" type="slidenum">
              <a:rPr lang="en-US">
                <a:latin typeface="Arial" charset="0"/>
              </a:rPr>
              <a:pPr/>
              <a:t>2</a:t>
            </a:fld>
            <a:r>
              <a:rPr lang="en-US">
                <a:latin typeface="Arial" charset="0"/>
              </a:rPr>
              <a:t> </a:t>
            </a:r>
          </a:p>
        </p:txBody>
      </p:sp>
      <p:graphicFrame>
        <p:nvGraphicFramePr>
          <p:cNvPr id="25602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25602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 bwMode="gray">
          <a:xfrm>
            <a:off x="119063" y="230188"/>
            <a:ext cx="8842375" cy="292388"/>
          </a:xfrm>
        </p:spPr>
        <p:txBody>
          <a:bodyPr/>
          <a:lstStyle/>
          <a:p>
            <a:pPr eaLnBrk="1" hangingPunct="1"/>
            <a:r>
              <a:rPr lang="en-GB" dirty="0"/>
              <a:t>PAGE-1 Cabinet Construction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B5E6B4C9-2433-2955-4B87-F451DCBC70B9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119063" y="626143"/>
            <a:ext cx="862171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800" b="0" dirty="0">
              <a:latin typeface="+mj-lt"/>
              <a:cs typeface="Helvetic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dirty="0">
              <a:latin typeface="+mj-lt"/>
              <a:cs typeface="Helvetica"/>
            </a:endParaRPr>
          </a:p>
        </p:txBody>
      </p:sp>
      <p:pic>
        <p:nvPicPr>
          <p:cNvPr id="1028" name="Picture 4" descr="A map of a forest&#10;&#10;AI-generated content may be incorrect.">
            <a:extLst>
              <a:ext uri="{FF2B5EF4-FFF2-40B4-BE49-F238E27FC236}">
                <a16:creationId xmlns:a16="http://schemas.microsoft.com/office/drawing/2014/main" id="{F0C21620-A28E-6546-2EF3-A08F59DA4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653" y="1961767"/>
            <a:ext cx="6637786" cy="430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4DDDCB-9A47-BB38-8E8B-2F318F9B8943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30681" t="18546" r="23244" b="25001"/>
          <a:stretch>
            <a:fillRect/>
          </a:stretch>
        </p:blipFill>
        <p:spPr>
          <a:xfrm>
            <a:off x="220663" y="720762"/>
            <a:ext cx="3582298" cy="3291841"/>
          </a:xfrm>
          <a:prstGeom prst="rect">
            <a:avLst/>
          </a:prstGeom>
          <a:effectLst>
            <a:outerShdw blurRad="50800" dist="118183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E5D851DF-2FD5-6B27-4F79-0353936EE2DA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4110150" y="720762"/>
            <a:ext cx="48512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latin typeface="+mj-lt"/>
                <a:cs typeface="Helvetica"/>
              </a:rPr>
              <a:t>Power installed by SVEC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latin typeface="+mj-lt"/>
                <a:cs typeface="Helvetica"/>
              </a:rPr>
              <a:t>Backhaul from Comcast est. mid-February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latin typeface="+mj-lt"/>
                <a:cs typeface="Helvetica"/>
              </a:rPr>
              <a:t>All cabinets connected by March</a:t>
            </a:r>
          </a:p>
        </p:txBody>
      </p:sp>
    </p:spTree>
    <p:extLst>
      <p:ext uri="{BB962C8B-B14F-4D97-AF65-F5344CB8AC3E}">
        <p14:creationId xmlns:p14="http://schemas.microsoft.com/office/powerpoint/2010/main" val="1219644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15A7A-2F40-4857-0444-3CC3F2AF4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2">
            <a:extLst>
              <a:ext uri="{FF2B5EF4-FFF2-40B4-BE49-F238E27FC236}">
                <a16:creationId xmlns:a16="http://schemas.microsoft.com/office/drawing/2014/main" id="{7AE6AB86-BA10-DA49-48D9-49118707EB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63176F9-74A7-4563-BAE4-702773785246}" type="slidenum">
              <a:rPr lang="en-US">
                <a:latin typeface="Arial" charset="0"/>
              </a:rPr>
              <a:pPr/>
              <a:t>3</a:t>
            </a:fld>
            <a:r>
              <a:rPr lang="en-US">
                <a:latin typeface="Arial" charset="0"/>
              </a:rPr>
              <a:t> </a:t>
            </a:r>
          </a:p>
        </p:txBody>
      </p:sp>
      <p:graphicFrame>
        <p:nvGraphicFramePr>
          <p:cNvPr id="25602" name="Object 2" hidden="1">
            <a:extLst>
              <a:ext uri="{FF2B5EF4-FFF2-40B4-BE49-F238E27FC236}">
                <a16:creationId xmlns:a16="http://schemas.microsoft.com/office/drawing/2014/main" id="{EC3220D8-73AB-187F-4B5A-66776E4D630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25602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Rectangle 3">
            <a:extLst>
              <a:ext uri="{FF2B5EF4-FFF2-40B4-BE49-F238E27FC236}">
                <a16:creationId xmlns:a16="http://schemas.microsoft.com/office/drawing/2014/main" id="{7327656A-B8ED-641F-E2A9-F21F9E89E81B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 bwMode="gray">
          <a:xfrm>
            <a:off x="119063" y="230188"/>
            <a:ext cx="8842375" cy="292388"/>
          </a:xfrm>
        </p:spPr>
        <p:txBody>
          <a:bodyPr/>
          <a:lstStyle/>
          <a:p>
            <a:pPr eaLnBrk="1" hangingPunct="1"/>
            <a:r>
              <a:rPr lang="en-GB" dirty="0"/>
              <a:t>Register for Notifications – </a:t>
            </a:r>
            <a:r>
              <a:rPr lang="en-GB" dirty="0" err="1"/>
              <a:t>APBfiber.com</a:t>
            </a:r>
            <a:endParaRPr lang="en-GB" dirty="0"/>
          </a:p>
        </p:txBody>
      </p:sp>
      <p:pic>
        <p:nvPicPr>
          <p:cNvPr id="3" name="Picture 2" descr="A person and a child looking at a tablet&#10;&#10;AI-generated content may be incorrect.">
            <a:extLst>
              <a:ext uri="{FF2B5EF4-FFF2-40B4-BE49-F238E27FC236}">
                <a16:creationId xmlns:a16="http://schemas.microsoft.com/office/drawing/2014/main" id="{C7FA7542-8FAB-37B6-3785-AAD2C0BD6D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63" y="742278"/>
            <a:ext cx="5990342" cy="309866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6279757-E98D-36CB-FE93-62D93BBB95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523" y="2782697"/>
            <a:ext cx="4566621" cy="28410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89E96C1-CEB1-DC3F-8245-38DAD3EAF1D0}"/>
              </a:ext>
            </a:extLst>
          </p:cNvPr>
          <p:cNvSpPr/>
          <p:nvPr/>
        </p:nvSpPr>
        <p:spPr bwMode="auto">
          <a:xfrm>
            <a:off x="613186" y="2915322"/>
            <a:ext cx="1301675" cy="445415"/>
          </a:xfrm>
          <a:prstGeom prst="round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992DD50-95D3-A324-1B51-C12978FF969F}"/>
              </a:ext>
            </a:extLst>
          </p:cNvPr>
          <p:cNvCxnSpPr>
            <a:stCxn id="7" idx="3"/>
            <a:endCxn id="6" idx="1"/>
          </p:cNvCxnSpPr>
          <p:nvPr/>
        </p:nvCxnSpPr>
        <p:spPr bwMode="auto">
          <a:xfrm>
            <a:off x="1914861" y="3138030"/>
            <a:ext cx="2161662" cy="106521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531169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218063" y="1961333"/>
            <a:ext cx="874337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pitchFamily="34" charset="0"/>
              </a:defRPr>
            </a:lvl2pPr>
            <a:lvl3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pitchFamily="34" charset="0"/>
              </a:defRPr>
            </a:lvl3pPr>
            <a:lvl4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pitchFamily="34" charset="0"/>
              </a:defRPr>
            </a:lvl4pPr>
            <a:lvl5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4400" spc="150">
                <a:solidFill>
                  <a:schemeClr val="bg1"/>
                </a:solidFill>
                <a:latin typeface="Verlag Bold"/>
                <a:cs typeface="Verlag Bold"/>
              </a:rPr>
              <a:t>Thank You</a:t>
            </a:r>
            <a:endParaRPr lang="en-US" sz="4400" spc="150" dirty="0">
              <a:solidFill>
                <a:schemeClr val="bg1"/>
              </a:solidFill>
              <a:latin typeface="Verlag Bold"/>
              <a:cs typeface="Verlag Bold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0" y="6292850"/>
            <a:ext cx="8961438" cy="428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8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2BFD93-FC77-3472-3DA3-16DB8426D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2">
            <a:extLst>
              <a:ext uri="{FF2B5EF4-FFF2-40B4-BE49-F238E27FC236}">
                <a16:creationId xmlns:a16="http://schemas.microsoft.com/office/drawing/2014/main" id="{30269CC6-2B68-5E2E-03C7-B5E5FA02EF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63176F9-74A7-4563-BAE4-702773785246}" type="slidenum">
              <a:rPr lang="en-US">
                <a:latin typeface="Arial" charset="0"/>
              </a:rPr>
              <a:pPr/>
              <a:t>5</a:t>
            </a:fld>
            <a:r>
              <a:rPr lang="en-US">
                <a:latin typeface="Arial" charset="0"/>
              </a:rPr>
              <a:t> </a:t>
            </a:r>
          </a:p>
        </p:txBody>
      </p:sp>
      <p:graphicFrame>
        <p:nvGraphicFramePr>
          <p:cNvPr id="25602" name="Object 2" hidden="1">
            <a:extLst>
              <a:ext uri="{FF2B5EF4-FFF2-40B4-BE49-F238E27FC236}">
                <a16:creationId xmlns:a16="http://schemas.microsoft.com/office/drawing/2014/main" id="{1A39808A-3237-BD10-38E8-65E877A2F03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25602" name="Object 2" hidden="1">
                        <a:extLst>
                          <a:ext uri="{FF2B5EF4-FFF2-40B4-BE49-F238E27FC236}">
                            <a16:creationId xmlns:a16="http://schemas.microsoft.com/office/drawing/2014/main" id="{1A39808A-3237-BD10-38E8-65E877A2F0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Rectangle 3">
            <a:extLst>
              <a:ext uri="{FF2B5EF4-FFF2-40B4-BE49-F238E27FC236}">
                <a16:creationId xmlns:a16="http://schemas.microsoft.com/office/drawing/2014/main" id="{DD5C432F-86D7-33DF-52AA-8C870B31A3EB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 bwMode="gray">
          <a:xfrm>
            <a:off x="119063" y="230188"/>
            <a:ext cx="8842375" cy="584775"/>
          </a:xfrm>
        </p:spPr>
        <p:txBody>
          <a:bodyPr/>
          <a:lstStyle/>
          <a:p>
            <a:pPr eaLnBrk="1" hangingPunct="1"/>
            <a:r>
              <a:rPr lang="en-GB" dirty="0"/>
              <a:t>Adding or Modifying Locations through the National Broadband Map (</a:t>
            </a:r>
            <a:r>
              <a:rPr lang="en-US" dirty="0"/>
              <a:t>https://</a:t>
            </a:r>
            <a:r>
              <a:rPr lang="en-US" dirty="0" err="1"/>
              <a:t>broadbandmap.fcc.gov</a:t>
            </a:r>
            <a:r>
              <a:rPr lang="en-US" dirty="0"/>
              <a:t>/)</a:t>
            </a:r>
            <a:endParaRPr lang="en-GB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66D47665-1DED-28E2-8BAD-36F4BC7D9F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07" y="1665715"/>
            <a:ext cx="7797424" cy="32112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D86C8A-11CD-2EBD-D8D4-8DD06103FACF}"/>
              </a:ext>
            </a:extLst>
          </p:cNvPr>
          <p:cNvSpPr txBox="1"/>
          <p:nvPr/>
        </p:nvSpPr>
        <p:spPr>
          <a:xfrm>
            <a:off x="236668" y="1071062"/>
            <a:ext cx="8433719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Modify: Click on map icon for your location to begin “Location Challenge” process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CE34CB-25C3-07CC-D1B6-2F0F8405E10A}"/>
              </a:ext>
            </a:extLst>
          </p:cNvPr>
          <p:cNvSpPr txBox="1"/>
          <p:nvPr/>
        </p:nvSpPr>
        <p:spPr>
          <a:xfrm>
            <a:off x="236667" y="5311859"/>
            <a:ext cx="6628738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Add: Navigate to your location and click on screen above building</a:t>
            </a:r>
          </a:p>
          <a:p>
            <a:r>
              <a:rPr lang="en-US" dirty="0"/>
              <a:t> to begin “Add a New Location” process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97A4F64-862E-2176-24DF-73B5A3408174}"/>
              </a:ext>
            </a:extLst>
          </p:cNvPr>
          <p:cNvCxnSpPr>
            <a:cxnSpLocks/>
            <a:stCxn id="5" idx="2"/>
          </p:cNvCxnSpPr>
          <p:nvPr/>
        </p:nvCxnSpPr>
        <p:spPr bwMode="auto">
          <a:xfrm>
            <a:off x="4453528" y="1409616"/>
            <a:ext cx="3376884" cy="1196595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9874086-5CA5-9ABC-D425-F5C354DD06FA}"/>
              </a:ext>
            </a:extLst>
          </p:cNvPr>
          <p:cNvCxnSpPr>
            <a:cxnSpLocks/>
            <a:stCxn id="6" idx="0"/>
          </p:cNvCxnSpPr>
          <p:nvPr/>
        </p:nvCxnSpPr>
        <p:spPr bwMode="auto">
          <a:xfrm flipH="1" flipV="1">
            <a:off x="3539266" y="3539266"/>
            <a:ext cx="11770" cy="1772593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1908697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S" val="1,2"/>
  <p:tag name="THINKCELLPRESENTATIONDONOTDELETE" val="&lt;?xml version=&quot;1.0&quot; encoding=&quot;UTF-16&quot; standalone=&quot;yes&quot;?&gt;&#10;&lt;root&gt;&lt;version val=&quot;17280&quot;/&gt;&lt;partner val=&quot;536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eweekdayFirstOfWeek val=&quot;2&quot;/&gt;&lt;m_mruColor&gt;&lt;m_vecMRU length=&quot;0&quot;/&gt;&lt;/m_mruColor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/m_precDefault&gt;&lt;/CDefaultPrec&gt;&lt;/root&gt;"/>
  <p:tag name="THINKCELLUNDODONOTDELETE" val="52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SOSeeFyGDUyA047cBBTwf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SOSeeFyGDUyA047cBBTwf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SOSeeFyGDUyA047cBBTwf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XeivegpUUy7ZxlrVk2cm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SOSeeFyGDUyA047cBBTwf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XeivegpUUy7ZxlrVk2cm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XeivegpUUy7ZxlrVk2cmA"/>
</p:tagLst>
</file>

<file path=ppt/theme/theme1.xml><?xml version="1.0" encoding="utf-8"?>
<a:theme xmlns:a="http://schemas.openxmlformats.org/drawingml/2006/main" name="Blank">
  <a:themeElements>
    <a:clrScheme name="Blank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FFFFFF"/>
      </a:accent3>
      <a:accent4>
        <a:srgbClr val="000000"/>
      </a:accent4>
      <a:accent5>
        <a:srgbClr val="E0EDFD"/>
      </a:accent5>
      <a:accent6>
        <a:srgbClr val="839FE7"/>
      </a:accent6>
      <a:hlink>
        <a:srgbClr val="0066CC"/>
      </a:hlink>
      <a:folHlink>
        <a:srgbClr val="00296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DBDD101CD31941937274361A687762" ma:contentTypeVersion="14" ma:contentTypeDescription="Create a new document." ma:contentTypeScope="" ma:versionID="ffa0ec3852477b3350f869074429165a">
  <xsd:schema xmlns:xsd="http://www.w3.org/2001/XMLSchema" xmlns:xs="http://www.w3.org/2001/XMLSchema" xmlns:p="http://schemas.microsoft.com/office/2006/metadata/properties" xmlns:ns2="5dd711ac-39a3-4a44-923a-096988c06fdd" xmlns:ns3="a04a3adb-aae6-44c8-8bfc-1f5fd17137e1" targetNamespace="http://schemas.microsoft.com/office/2006/metadata/properties" ma:root="true" ma:fieldsID="95cd8e02e4f25f7b1288d26963196a4d" ns2:_="" ns3:_="">
    <xsd:import namespace="5dd711ac-39a3-4a44-923a-096988c06fdd"/>
    <xsd:import namespace="a04a3adb-aae6-44c8-8bfc-1f5fd17137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d711ac-39a3-4a44-923a-096988c06f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c9fc488-e9d9-410a-a874-ba8272c7f1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4a3adb-aae6-44c8-8bfc-1f5fd17137e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c21bcff-354b-4b0c-9ab6-6dce90537cdd}" ma:internalName="TaxCatchAll" ma:showField="CatchAllData" ma:web="a04a3adb-aae6-44c8-8bfc-1f5fd17137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dd711ac-39a3-4a44-923a-096988c06fdd">
      <Terms xmlns="http://schemas.microsoft.com/office/infopath/2007/PartnerControls"/>
    </lcf76f155ced4ddcb4097134ff3c332f>
    <TaxCatchAll xmlns="a04a3adb-aae6-44c8-8bfc-1f5fd17137e1" xsi:nil="true"/>
    <SharedWithUsers xmlns="a04a3adb-aae6-44c8-8bfc-1f5fd17137e1">
      <UserInfo>
        <DisplayName>Jimmy Carr</DisplayName>
        <AccountId>13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5607CD67-C1A2-4C2D-9C38-5E92D6BFF73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AF62C8-C9FA-4D3D-9DC9-7F2C57E1C2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d711ac-39a3-4a44-923a-096988c06fdd"/>
    <ds:schemaRef ds:uri="a04a3adb-aae6-44c8-8bfc-1f5fd17137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D71CEF1-A8A2-4F14-9E1D-502E76DBBA64}">
  <ds:schemaRefs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5dd711ac-39a3-4a44-923a-096988c06fdd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a04a3adb-aae6-44c8-8bfc-1f5fd17137e1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101063</TotalTime>
  <Words>251</Words>
  <Application>Microsoft Macintosh PowerPoint</Application>
  <PresentationFormat>Custom</PresentationFormat>
  <Paragraphs>36</Paragraphs>
  <Slides>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Plantin MT Pro</vt:lpstr>
      <vt:lpstr>Verlag Bold</vt:lpstr>
      <vt:lpstr>Blank</vt:lpstr>
      <vt:lpstr>think-cell Slide</vt:lpstr>
      <vt:lpstr>PowerPoint Presentation</vt:lpstr>
      <vt:lpstr>Broadband Project Overall Status</vt:lpstr>
      <vt:lpstr>PAGE-1 Cabinet Construction</vt:lpstr>
      <vt:lpstr>Register for Notifications – APBfiber.com</vt:lpstr>
      <vt:lpstr>PowerPoint Presentation</vt:lpstr>
      <vt:lpstr>Adding or Modifying Locations through the National Broadband Map (https://broadbandmap.fcc.gov/)</vt:lpstr>
    </vt:vector>
  </TitlesOfParts>
  <Company>Corporate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Valuing Corporate Social Responsibility and Sustainability</dc:title>
  <dc:creator>Noemie Brun</dc:creator>
  <cp:lastModifiedBy>Tom Innes</cp:lastModifiedBy>
  <cp:revision>1471</cp:revision>
  <cp:lastPrinted>2023-10-26T14:51:32Z</cp:lastPrinted>
  <dcterms:created xsi:type="dcterms:W3CDTF">2009-03-12T09:33:14Z</dcterms:created>
  <dcterms:modified xsi:type="dcterms:W3CDTF">2025-12-01T21:06:49Z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niversal Objects">
    <vt:bool>true</vt:bool>
  </property>
  <property fmtid="{D5CDD505-2E9C-101B-9397-08002B2CF9AE}" pid="3" name="McKPaperSize">
    <vt:lpwstr>A4</vt:lpwstr>
  </property>
  <property fmtid="{D5CDD505-2E9C-101B-9397-08002B2CF9AE}" pid="4" name="NotesPageLayout">
    <vt:lpwstr>Message</vt:lpwstr>
  </property>
  <property fmtid="{D5CDD505-2E9C-101B-9397-08002B2CF9AE}" pid="5" name="Final">
    <vt:bool>false</vt:bool>
  </property>
  <property fmtid="{D5CDD505-2E9C-101B-9397-08002B2CF9AE}" pid="6" name="Title">
    <vt:lpwstr>Valuing Corporate Social Responsibility and Sustainability</vt:lpwstr>
  </property>
  <property fmtid="{D5CDD505-2E9C-101B-9397-08002B2CF9AE}" pid="7" name="Event">
    <vt:lpwstr/>
  </property>
  <property fmtid="{D5CDD505-2E9C-101B-9397-08002B2CF9AE}" pid="8" name="Delivery Date">
    <vt:lpwstr>March 2009</vt:lpwstr>
  </property>
  <property fmtid="{D5CDD505-2E9C-101B-9397-08002B2CF9AE}" pid="9" name="DocID">
    <vt:lpwstr>NJE-262616.044-20090318-ashoHR1</vt:lpwstr>
  </property>
  <property fmtid="{D5CDD505-2E9C-101B-9397-08002B2CF9AE}" pid="10" name="DocIDinTitle">
    <vt:bool>false</vt:bool>
  </property>
  <property fmtid="{D5CDD505-2E9C-101B-9397-08002B2CF9AE}" pid="11" name="DocIDinSlide">
    <vt:bool>true</vt:bool>
  </property>
  <property fmtid="{D5CDD505-2E9C-101B-9397-08002B2CF9AE}" pid="12" name="DocIDPosition">
    <vt:i4>1</vt:i4>
  </property>
  <property fmtid="{D5CDD505-2E9C-101B-9397-08002B2CF9AE}" pid="13" name="ContentTypeId">
    <vt:lpwstr>0x01010007DBDD101CD31941937274361A687762</vt:lpwstr>
  </property>
  <property fmtid="{D5CDD505-2E9C-101B-9397-08002B2CF9AE}" pid="14" name="MediaServiceImageTags">
    <vt:lpwstr/>
  </property>
</Properties>
</file>